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3"/>
  </p:notesMasterIdLst>
  <p:handoutMasterIdLst>
    <p:handoutMasterId r:id="rId24"/>
  </p:handoutMasterIdLst>
  <p:sldIdLst>
    <p:sldId id="256" r:id="rId2"/>
    <p:sldId id="276" r:id="rId3"/>
    <p:sldId id="277" r:id="rId4"/>
    <p:sldId id="293" r:id="rId5"/>
    <p:sldId id="278" r:id="rId6"/>
    <p:sldId id="279" r:id="rId7"/>
    <p:sldId id="294" r:id="rId8"/>
    <p:sldId id="280" r:id="rId9"/>
    <p:sldId id="289" r:id="rId10"/>
    <p:sldId id="281" r:id="rId11"/>
    <p:sldId id="282" r:id="rId12"/>
    <p:sldId id="283" r:id="rId13"/>
    <p:sldId id="284" r:id="rId14"/>
    <p:sldId id="285" r:id="rId15"/>
    <p:sldId id="286" r:id="rId16"/>
    <p:sldId id="288" r:id="rId17"/>
    <p:sldId id="287" r:id="rId18"/>
    <p:sldId id="290" r:id="rId19"/>
    <p:sldId id="291" r:id="rId20"/>
    <p:sldId id="292" r:id="rId21"/>
    <p:sldId id="2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10" d="100"/>
          <a:sy n="110" d="100"/>
        </p:scale>
        <p:origin x="90"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ADF49B4-9546-4B1F-813A-BF7E9C225052}" type="datetimeFigureOut">
              <a:rPr lang="en-US" smtClean="0"/>
              <a:pPr/>
              <a:t>10/13/2014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C066BD5-C3A1-4FD5-9CD1-B411DDBB2F17}" type="slidenum">
              <a:rPr lang="en-US" smtClean="0"/>
              <a:pPr/>
              <a:t>‹#›</a:t>
            </a:fld>
            <a:endParaRPr lang="en-US"/>
          </a:p>
        </p:txBody>
      </p:sp>
    </p:spTree>
    <p:extLst>
      <p:ext uri="{BB962C8B-B14F-4D97-AF65-F5344CB8AC3E}">
        <p14:creationId xmlns="" xmlns:p14="http://schemas.microsoft.com/office/powerpoint/2010/main" val="110054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9EB3A7F-5C8D-490A-AD3D-B67F3AD9B496}" type="datetimeFigureOut">
              <a:rPr lang="en-US" smtClean="0"/>
              <a:pPr/>
              <a:t>10/13/2014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58B2BC-1BE9-4352-ADF2-4E57D8F48728}" type="slidenum">
              <a:rPr lang="en-US" smtClean="0"/>
              <a:pPr/>
              <a:t>‹#›</a:t>
            </a:fld>
            <a:endParaRPr lang="en-US"/>
          </a:p>
        </p:txBody>
      </p:sp>
    </p:spTree>
    <p:extLst>
      <p:ext uri="{BB962C8B-B14F-4D97-AF65-F5344CB8AC3E}">
        <p14:creationId xmlns="" xmlns:p14="http://schemas.microsoft.com/office/powerpoint/2010/main" val="303109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8B2BC-1BE9-4352-ADF2-4E57D8F48728}" type="slidenum">
              <a:rPr lang="en-US" smtClean="0"/>
              <a:pPr/>
              <a:t>1</a:t>
            </a:fld>
            <a:endParaRPr lang="en-US"/>
          </a:p>
        </p:txBody>
      </p:sp>
    </p:spTree>
    <p:extLst>
      <p:ext uri="{BB962C8B-B14F-4D97-AF65-F5344CB8AC3E}">
        <p14:creationId xmlns="" xmlns:p14="http://schemas.microsoft.com/office/powerpoint/2010/main" val="69596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20B3289-C544-4AD0-91D0-057D2D67691C}" type="datetimeFigureOut">
              <a:rPr lang="en-US" smtClean="0"/>
              <a:pPr/>
              <a:t>10/13/2014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16A9461-AEB0-406F-A4EF-A093BF6D9C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B3289-C544-4AD0-91D0-057D2D67691C}"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0B3289-C544-4AD0-91D0-057D2D67691C}"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20B3289-C544-4AD0-91D0-057D2D67691C}" type="datetimeFigureOut">
              <a:rPr lang="en-US" smtClean="0"/>
              <a:pPr/>
              <a:t>10/13/2014</a:t>
            </a:fld>
            <a:endParaRPr lang="en-US"/>
          </a:p>
        </p:txBody>
      </p:sp>
      <p:sp>
        <p:nvSpPr>
          <p:cNvPr id="9" name="Slide Number Placeholder 8"/>
          <p:cNvSpPr>
            <a:spLocks noGrp="1"/>
          </p:cNvSpPr>
          <p:nvPr>
            <p:ph type="sldNum" sz="quarter" idx="15"/>
          </p:nvPr>
        </p:nvSpPr>
        <p:spPr/>
        <p:txBody>
          <a:bodyPr rtlCol="0"/>
          <a:lstStyle/>
          <a:p>
            <a:fld id="{616A9461-AEB0-406F-A4EF-A093BF6D9C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grpSp>
        <p:nvGrpSpPr>
          <p:cNvPr id="11" name="Group 10"/>
          <p:cNvGrpSpPr/>
          <p:nvPr userDrawn="1"/>
        </p:nvGrpSpPr>
        <p:grpSpPr>
          <a:xfrm>
            <a:off x="609600" y="6210300"/>
            <a:ext cx="8001000" cy="647700"/>
            <a:chOff x="609600" y="6210300"/>
            <a:chExt cx="8001000" cy="647700"/>
          </a:xfrm>
        </p:grpSpPr>
        <p:grpSp>
          <p:nvGrpSpPr>
            <p:cNvPr id="12" name="Group 8"/>
            <p:cNvGrpSpPr/>
            <p:nvPr/>
          </p:nvGrpSpPr>
          <p:grpSpPr>
            <a:xfrm>
              <a:off x="2209800" y="6210300"/>
              <a:ext cx="6400800" cy="647700"/>
              <a:chOff x="0" y="6210300"/>
              <a:chExt cx="6400800" cy="647700"/>
            </a:xfrm>
          </p:grpSpPr>
          <p:pic>
            <p:nvPicPr>
              <p:cNvPr id="14" name="Picture 13" descr="logo IPV.tif"/>
              <p:cNvPicPr/>
              <p:nvPr/>
            </p:nvPicPr>
            <p:blipFill>
              <a:blip r:embed="rId2" cstate="print"/>
              <a:stretch>
                <a:fillRect/>
              </a:stretch>
            </p:blipFill>
            <p:spPr>
              <a:xfrm>
                <a:off x="0" y="6248400"/>
                <a:ext cx="1828800" cy="609600"/>
              </a:xfrm>
              <a:prstGeom prst="rect">
                <a:avLst/>
              </a:prstGeom>
            </p:spPr>
          </p:pic>
          <p:pic>
            <p:nvPicPr>
              <p:cNvPr id="15" name="Picture 14" descr="Logo20EACEA"/>
              <p:cNvPicPr/>
              <p:nvPr/>
            </p:nvPicPr>
            <p:blipFill>
              <a:blip r:embed="rId3" cstate="print"/>
              <a:srcRect/>
              <a:stretch>
                <a:fillRect/>
              </a:stretch>
            </p:blipFill>
            <p:spPr bwMode="auto">
              <a:xfrm>
                <a:off x="2133600" y="6248400"/>
                <a:ext cx="914400" cy="609600"/>
              </a:xfrm>
              <a:prstGeom prst="rect">
                <a:avLst/>
              </a:prstGeom>
              <a:noFill/>
              <a:ln w="9525">
                <a:noFill/>
                <a:miter lim="800000"/>
                <a:headEnd/>
                <a:tailEnd/>
              </a:ln>
            </p:spPr>
          </p:pic>
          <p:pic>
            <p:nvPicPr>
              <p:cNvPr id="16" name="Picture 15"/>
              <p:cNvPicPr/>
              <p:nvPr/>
            </p:nvPicPr>
            <p:blipFill>
              <a:blip r:embed="rId4" cstate="print"/>
              <a:srcRect/>
              <a:stretch>
                <a:fillRect/>
              </a:stretch>
            </p:blipFill>
            <p:spPr bwMode="auto">
              <a:xfrm>
                <a:off x="3429000" y="6238875"/>
                <a:ext cx="1295400" cy="619125"/>
              </a:xfrm>
              <a:prstGeom prst="rect">
                <a:avLst/>
              </a:prstGeom>
              <a:noFill/>
              <a:ln w="9525">
                <a:noFill/>
                <a:miter lim="800000"/>
                <a:headEnd/>
                <a:tailEnd/>
              </a:ln>
            </p:spPr>
          </p:pic>
          <p:pic>
            <p:nvPicPr>
              <p:cNvPr id="17" name="Picture 16"/>
              <p:cNvPicPr/>
              <p:nvPr/>
            </p:nvPicPr>
            <p:blipFill>
              <a:blip r:embed="rId5" cstate="print"/>
              <a:srcRect/>
              <a:stretch>
                <a:fillRect/>
              </a:stretch>
            </p:blipFill>
            <p:spPr bwMode="auto">
              <a:xfrm>
                <a:off x="5095875" y="6210300"/>
                <a:ext cx="1304925" cy="647700"/>
              </a:xfrm>
              <a:prstGeom prst="rect">
                <a:avLst/>
              </a:prstGeom>
              <a:noFill/>
              <a:ln w="9525">
                <a:noFill/>
                <a:miter lim="800000"/>
                <a:headEnd/>
                <a:tailEnd/>
              </a:ln>
            </p:spPr>
          </p:pic>
        </p:grpSp>
        <p:pic>
          <p:nvPicPr>
            <p:cNvPr id="13" name="Picture 12" descr="logo AL"/>
            <p:cNvPicPr/>
            <p:nvPr/>
          </p:nvPicPr>
          <p:blipFill>
            <a:blip r:embed="rId6" cstate="print"/>
            <a:srcRect/>
            <a:stretch>
              <a:fillRect/>
            </a:stretch>
          </p:blipFill>
          <p:spPr bwMode="auto">
            <a:xfrm>
              <a:off x="609600" y="6248400"/>
              <a:ext cx="1371600" cy="60960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20B3289-C544-4AD0-91D0-057D2D67691C}" type="datetimeFigureOut">
              <a:rPr lang="en-US" smtClean="0"/>
              <a:pPr/>
              <a:t>10/13/2014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16A9461-AEB0-406F-A4EF-A093BF6D9C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0B3289-C544-4AD0-91D0-057D2D67691C}"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A9461-AEB0-406F-A4EF-A093BF6D9C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0B3289-C544-4AD0-91D0-057D2D67691C}" type="datetimeFigureOut">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A9461-AEB0-406F-A4EF-A093BF6D9C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20B3289-C544-4AD0-91D0-057D2D67691C}" type="datetimeFigureOut">
              <a:rPr lang="en-US" smtClean="0"/>
              <a:pPr/>
              <a:t>10/13/2014</a:t>
            </a:fld>
            <a:endParaRPr lang="en-US"/>
          </a:p>
        </p:txBody>
      </p:sp>
      <p:sp>
        <p:nvSpPr>
          <p:cNvPr id="7" name="Slide Number Placeholder 6"/>
          <p:cNvSpPr>
            <a:spLocks noGrp="1"/>
          </p:cNvSpPr>
          <p:nvPr>
            <p:ph type="sldNum" sz="quarter" idx="11"/>
          </p:nvPr>
        </p:nvSpPr>
        <p:spPr/>
        <p:txBody>
          <a:bodyPr rtlCol="0"/>
          <a:lstStyle/>
          <a:p>
            <a:fld id="{616A9461-AEB0-406F-A4EF-A093BF6D9C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B3289-C544-4AD0-91D0-057D2D67691C}" type="datetimeFigureOut">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A9461-AEB0-406F-A4EF-A093BF6D9C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20B3289-C544-4AD0-91D0-057D2D67691C}" type="datetimeFigureOut">
              <a:rPr lang="en-US" smtClean="0"/>
              <a:pPr/>
              <a:t>10/13/2014</a:t>
            </a:fld>
            <a:endParaRPr lang="en-US"/>
          </a:p>
        </p:txBody>
      </p:sp>
      <p:sp>
        <p:nvSpPr>
          <p:cNvPr id="22" name="Slide Number Placeholder 21"/>
          <p:cNvSpPr>
            <a:spLocks noGrp="1"/>
          </p:cNvSpPr>
          <p:nvPr>
            <p:ph type="sldNum" sz="quarter" idx="15"/>
          </p:nvPr>
        </p:nvSpPr>
        <p:spPr/>
        <p:txBody>
          <a:bodyPr rtlCol="0"/>
          <a:lstStyle/>
          <a:p>
            <a:fld id="{616A9461-AEB0-406F-A4EF-A093BF6D9C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20B3289-C544-4AD0-91D0-057D2D67691C}" type="datetimeFigureOut">
              <a:rPr lang="en-US" smtClean="0"/>
              <a:pPr/>
              <a:t>10/13/2014</a:t>
            </a:fld>
            <a:endParaRPr lang="en-US"/>
          </a:p>
        </p:txBody>
      </p:sp>
      <p:sp>
        <p:nvSpPr>
          <p:cNvPr id="18" name="Slide Number Placeholder 17"/>
          <p:cNvSpPr>
            <a:spLocks noGrp="1"/>
          </p:cNvSpPr>
          <p:nvPr>
            <p:ph type="sldNum" sz="quarter" idx="11"/>
          </p:nvPr>
        </p:nvSpPr>
        <p:spPr/>
        <p:txBody>
          <a:bodyPr rtlCol="0"/>
          <a:lstStyle/>
          <a:p>
            <a:fld id="{616A9461-AEB0-406F-A4EF-A093BF6D9C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20B3289-C544-4AD0-91D0-057D2D67691C}" type="datetimeFigureOut">
              <a:rPr lang="en-US" smtClean="0"/>
              <a:pPr/>
              <a:t>10/13/2014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6A9461-AEB0-406F-A4EF-A093BF6D9C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irileprotv.ro/stiri/social/nu-elevii-dau-facultatea-pe-scoala-profesionala-avantajele-pe-care-le-au-cei-care-invata-o-meseri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conomica.net/vrei-sa-muncesti-dar-n-ai-calificare-profi-te-formeaza-gratuit-si-la-absolvire-te-si-angajeaza_88310.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o.stiri.yahoo.com/-loc-de-munc%C4%83-garantat-%C8%99i-facilit%C4%83%C8%9Bi-pentru-cei-care-urmeaz%C4%83-%C8%99coli-de-meserii-%C3%AEnfiin%C8%9Bate-de-companii-061924942.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adevarul.ro/educatie/scoala/50-milioane-euro-ministerul-fondurilor-europene-dascali-1_543659160d133766a8cb588a/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otidianul.ro/ministrul-muncii-german-ne-bucuram-de-forta-de-munca-romaneasca-24833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edefop.europa.eu/EN/news/24548.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edefop.europa.eu/EN/news/24513.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europa.eu/rapid/press-release_IP-14-1075_ro.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uropa.eu/rapid/press-release_IP-14-1096_ro.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andul.info/financiar/hr-insider-directorul-de-hr-al-romaniei-ar-trebui-concediat-1302991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apital.ro/jobul-care-ne-sperie-cine-franeaza-piata-fortei-de-munca.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biectivbr.ro/calificarea-propriilor-angajati-aduce-profit_id9619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ds.ro/Subiectul%20Zilei/2014-09-23/Nici%20subventiile%20nu%20conving%20firmele%20%20sa%20angajeze%20tineri%20fara%20experient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733800"/>
            <a:ext cx="7162800" cy="2438400"/>
          </a:xfrm>
          <a:gradFill>
            <a:gsLst>
              <a:gs pos="40000">
                <a:schemeClr val="bg1">
                  <a:alpha val="54000"/>
                </a:schemeClr>
              </a:gs>
              <a:gs pos="64999">
                <a:srgbClr val="F0EBD5"/>
              </a:gs>
              <a:gs pos="100000">
                <a:srgbClr val="D1C39F"/>
              </a:gs>
            </a:gsLst>
            <a:lin ang="2700000" scaled="0"/>
          </a:gradFill>
        </p:spPr>
        <p:txBody>
          <a:bodyPr>
            <a:normAutofit fontScale="92500" lnSpcReduction="20000"/>
          </a:bodyPr>
          <a:lstStyle/>
          <a:p>
            <a:pPr algn="ctr"/>
            <a:endParaRPr lang="ro-RO" sz="2300" b="1" dirty="0" smtClean="0">
              <a:solidFill>
                <a:schemeClr val="tx1"/>
              </a:solidFill>
              <a:latin typeface="+mj-lt"/>
            </a:endParaRPr>
          </a:p>
          <a:p>
            <a:pPr algn="ctr"/>
            <a:r>
              <a:rPr lang="ro-RO" sz="3900" b="1" dirty="0" smtClean="0">
                <a:solidFill>
                  <a:schemeClr val="tx1"/>
                </a:solidFill>
                <a:latin typeface="Bodoni MT Condensed" panose="02070606080606020203" pitchFamily="18" charset="0"/>
              </a:rPr>
              <a:t>Conferința de închidere a proiectului</a:t>
            </a:r>
          </a:p>
          <a:p>
            <a:pPr algn="ctr"/>
            <a:r>
              <a:rPr lang="ro-RO" sz="3900" dirty="0" smtClean="0">
                <a:solidFill>
                  <a:schemeClr val="accent1">
                    <a:lumMod val="75000"/>
                  </a:schemeClr>
                </a:solidFill>
                <a:latin typeface="Bodoni MT Condensed" panose="02070606080606020203" pitchFamily="18" charset="0"/>
              </a:rPr>
              <a:t>„Implementarea Agendei Europene pentru Educaţia Adulţilor”</a:t>
            </a:r>
            <a:endParaRPr lang="ro-RO" sz="3900" b="1" dirty="0" smtClean="0">
              <a:solidFill>
                <a:schemeClr val="accent1">
                  <a:lumMod val="75000"/>
                </a:schemeClr>
              </a:solidFill>
              <a:latin typeface="Bodoni MT Condensed" panose="02070606080606020203" pitchFamily="18" charset="0"/>
            </a:endParaRPr>
          </a:p>
          <a:p>
            <a:pPr algn="ctr"/>
            <a:r>
              <a:rPr lang="ro-RO" sz="3900" i="1" dirty="0" smtClean="0">
                <a:solidFill>
                  <a:schemeClr val="tx1"/>
                </a:solidFill>
                <a:latin typeface="Bodoni MT Condensed" panose="02070606080606020203" pitchFamily="18" charset="0"/>
              </a:rPr>
              <a:t>- Sinaia, 22-24 octombrie 2014 -</a:t>
            </a:r>
            <a:endParaRPr lang="en-US" sz="3900" i="1" dirty="0" smtClean="0">
              <a:solidFill>
                <a:schemeClr val="tx1"/>
              </a:solidFill>
              <a:latin typeface="Bodoni MT Condensed" panose="02070606080606020203" pitchFamily="18" charset="0"/>
            </a:endParaRPr>
          </a:p>
          <a:p>
            <a:endParaRPr lang="en-US" dirty="0">
              <a:solidFill>
                <a:schemeClr val="tx1"/>
              </a:solidFill>
            </a:endParaRPr>
          </a:p>
        </p:txBody>
      </p:sp>
      <p:grpSp>
        <p:nvGrpSpPr>
          <p:cNvPr id="10" name="Group 9"/>
          <p:cNvGrpSpPr/>
          <p:nvPr/>
        </p:nvGrpSpPr>
        <p:grpSpPr>
          <a:xfrm>
            <a:off x="609600" y="6210300"/>
            <a:ext cx="8001000" cy="647700"/>
            <a:chOff x="609600" y="6210300"/>
            <a:chExt cx="8001000" cy="647700"/>
          </a:xfrm>
        </p:grpSpPr>
        <p:grpSp>
          <p:nvGrpSpPr>
            <p:cNvPr id="9" name="Group 8"/>
            <p:cNvGrpSpPr/>
            <p:nvPr/>
          </p:nvGrpSpPr>
          <p:grpSpPr>
            <a:xfrm>
              <a:off x="2209800" y="6210300"/>
              <a:ext cx="6400800" cy="647700"/>
              <a:chOff x="0" y="6210300"/>
              <a:chExt cx="6400800" cy="647700"/>
            </a:xfrm>
          </p:grpSpPr>
          <p:pic>
            <p:nvPicPr>
              <p:cNvPr id="4" name="Picture 3" descr="logo IPV.tif"/>
              <p:cNvPicPr/>
              <p:nvPr/>
            </p:nvPicPr>
            <p:blipFill>
              <a:blip r:embed="rId3" cstate="print"/>
              <a:stretch>
                <a:fillRect/>
              </a:stretch>
            </p:blipFill>
            <p:spPr>
              <a:xfrm>
                <a:off x="0" y="6248400"/>
                <a:ext cx="1828800" cy="609600"/>
              </a:xfrm>
              <a:prstGeom prst="rect">
                <a:avLst/>
              </a:prstGeom>
            </p:spPr>
          </p:pic>
          <p:pic>
            <p:nvPicPr>
              <p:cNvPr id="5" name="Picture 4" descr="Logo20EACEA"/>
              <p:cNvPicPr/>
              <p:nvPr/>
            </p:nvPicPr>
            <p:blipFill>
              <a:blip r:embed="rId4" cstate="print"/>
              <a:srcRect/>
              <a:stretch>
                <a:fillRect/>
              </a:stretch>
            </p:blipFill>
            <p:spPr bwMode="auto">
              <a:xfrm>
                <a:off x="2133600" y="6248400"/>
                <a:ext cx="914400" cy="60960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3429000" y="6238875"/>
                <a:ext cx="1295400" cy="619125"/>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a:off x="5095875" y="6210300"/>
                <a:ext cx="1304925" cy="647700"/>
              </a:xfrm>
              <a:prstGeom prst="rect">
                <a:avLst/>
              </a:prstGeom>
              <a:noFill/>
              <a:ln w="9525">
                <a:noFill/>
                <a:miter lim="800000"/>
                <a:headEnd/>
                <a:tailEnd/>
              </a:ln>
            </p:spPr>
          </p:pic>
        </p:grpSp>
        <p:pic>
          <p:nvPicPr>
            <p:cNvPr id="8" name="Picture 7" descr="logo AL"/>
            <p:cNvPicPr/>
            <p:nvPr/>
          </p:nvPicPr>
          <p:blipFill>
            <a:blip r:embed="rId7" cstate="print"/>
            <a:srcRect/>
            <a:stretch>
              <a:fillRect/>
            </a:stretch>
          </p:blipFill>
          <p:spPr bwMode="auto">
            <a:xfrm>
              <a:off x="609600" y="6248400"/>
              <a:ext cx="1371600" cy="609600"/>
            </a:xfrm>
            <a:prstGeom prst="rect">
              <a:avLst/>
            </a:prstGeom>
            <a:noFill/>
            <a:ln w="9525">
              <a:noFill/>
              <a:miter lim="800000"/>
              <a:headEnd/>
              <a:tailEnd/>
            </a:ln>
          </p:spPr>
        </p:pic>
      </p:grpSp>
      <p:sp>
        <p:nvSpPr>
          <p:cNvPr id="11" name="Title 10"/>
          <p:cNvSpPr>
            <a:spLocks noGrp="1"/>
          </p:cNvSpPr>
          <p:nvPr>
            <p:ph type="ctrTitle"/>
          </p:nvPr>
        </p:nvSpPr>
        <p:spPr>
          <a:xfrm>
            <a:off x="1752600" y="609600"/>
            <a:ext cx="7086600" cy="2667000"/>
          </a:xfrm>
        </p:spPr>
        <p:txBody>
          <a:bodyPr>
            <a:noAutofit/>
          </a:bodyPr>
          <a:lstStyle/>
          <a:p>
            <a:pPr algn="ctr"/>
            <a:r>
              <a:rPr lang="en-US" sz="5400" dirty="0" smtClean="0">
                <a:solidFill>
                  <a:srgbClr val="C00000"/>
                </a:solidFill>
                <a:latin typeface="+mn-lt"/>
              </a:rPr>
              <a:t>E</a:t>
            </a:r>
            <a:r>
              <a:rPr lang="en-US" sz="3800" dirty="0" smtClean="0">
                <a:latin typeface="+mn-lt"/>
              </a:rPr>
              <a:t>DUCA</a:t>
            </a:r>
            <a:r>
              <a:rPr lang="ro-RO" sz="3800" dirty="0" smtClean="0">
                <a:latin typeface="+mn-lt"/>
              </a:rPr>
              <a:t>ŢIA </a:t>
            </a:r>
            <a:r>
              <a:rPr lang="ro-RO" sz="5400" dirty="0" smtClean="0">
                <a:solidFill>
                  <a:srgbClr val="C00000"/>
                </a:solidFill>
                <a:latin typeface="+mn-lt"/>
              </a:rPr>
              <a:t>A</a:t>
            </a:r>
            <a:r>
              <a:rPr lang="ro-RO" sz="3800" dirty="0" smtClean="0">
                <a:latin typeface="+mn-lt"/>
              </a:rPr>
              <a:t>DULŢILOR</a:t>
            </a:r>
            <a:br>
              <a:rPr lang="ro-RO" sz="3800" dirty="0" smtClean="0">
                <a:latin typeface="+mn-lt"/>
              </a:rPr>
            </a:br>
            <a:r>
              <a:rPr lang="ro-RO" sz="3800" dirty="0" smtClean="0">
                <a:latin typeface="+mn-lt"/>
              </a:rPr>
              <a:t/>
            </a:r>
            <a:br>
              <a:rPr lang="ro-RO" sz="3800" dirty="0" smtClean="0">
                <a:latin typeface="+mn-lt"/>
              </a:rPr>
            </a:br>
            <a:r>
              <a:rPr lang="ro-RO" sz="3800" dirty="0" smtClean="0">
                <a:latin typeface="+mn-lt"/>
              </a:rPr>
              <a:t>DRUMUL SPRE UN VIITOR MAI BUN</a:t>
            </a:r>
            <a:endParaRPr lang="en-US" sz="3800" dirty="0">
              <a:latin typeface="+mn-lt"/>
            </a:endParaRPr>
          </a:p>
        </p:txBody>
      </p:sp>
      <p:cxnSp>
        <p:nvCxnSpPr>
          <p:cNvPr id="13" name="Straight Connector 12"/>
          <p:cNvCxnSpPr/>
          <p:nvPr/>
        </p:nvCxnSpPr>
        <p:spPr>
          <a:xfrm>
            <a:off x="2205859" y="1752600"/>
            <a:ext cx="6096000" cy="0"/>
          </a:xfrm>
          <a:prstGeom prst="line">
            <a:avLst/>
          </a:prstGeom>
          <a:ln w="1174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a:solidFill>
            <a:srgbClr val="FFC000"/>
          </a:solidFill>
        </p:spPr>
        <p:txBody>
          <a:bodyPr>
            <a:normAutofit/>
          </a:bodyPr>
          <a:lstStyle/>
          <a:p>
            <a:pPr algn="ctr"/>
            <a:r>
              <a:rPr lang="en-US" b="1" dirty="0" err="1"/>
              <a:t>Sute</a:t>
            </a:r>
            <a:r>
              <a:rPr lang="en-US" b="1" dirty="0"/>
              <a:t> de </a:t>
            </a:r>
            <a:r>
              <a:rPr lang="en-US" b="1" dirty="0" err="1"/>
              <a:t>absolvenţi</a:t>
            </a:r>
            <a:r>
              <a:rPr lang="en-US" b="1" dirty="0"/>
              <a:t>, </a:t>
            </a:r>
            <a:r>
              <a:rPr lang="en-US" b="1" dirty="0" smtClean="0"/>
              <a:t/>
            </a:r>
            <a:br>
              <a:rPr lang="en-US" b="1" dirty="0" smtClean="0"/>
            </a:br>
            <a:r>
              <a:rPr lang="en-US" b="1" dirty="0" err="1" smtClean="0"/>
              <a:t>şomeri</a:t>
            </a:r>
            <a:r>
              <a:rPr lang="en-US" b="1" dirty="0" smtClean="0"/>
              <a:t> </a:t>
            </a:r>
            <a:r>
              <a:rPr lang="en-US" b="1" dirty="0"/>
              <a:t>cu </a:t>
            </a:r>
            <a:r>
              <a:rPr lang="en-US" b="1" dirty="0" err="1"/>
              <a:t>acte</a:t>
            </a:r>
            <a:r>
              <a:rPr lang="en-US" b="1" dirty="0"/>
              <a:t> </a:t>
            </a:r>
            <a:r>
              <a:rPr lang="en-US" b="1" dirty="0" err="1"/>
              <a:t>în</a:t>
            </a:r>
            <a:r>
              <a:rPr lang="en-US" b="1" dirty="0"/>
              <a:t> </a:t>
            </a:r>
            <a:r>
              <a:rPr lang="en-US" b="1" dirty="0" err="1" smtClean="0"/>
              <a:t>regulă</a:t>
            </a:r>
            <a:endParaRPr lang="en-US" dirty="0"/>
          </a:p>
        </p:txBody>
      </p:sp>
      <p:sp>
        <p:nvSpPr>
          <p:cNvPr id="3" name="Content Placeholder 2"/>
          <p:cNvSpPr>
            <a:spLocks noGrp="1"/>
          </p:cNvSpPr>
          <p:nvPr>
            <p:ph sz="quarter" idx="1"/>
          </p:nvPr>
        </p:nvSpPr>
        <p:spPr>
          <a:solidFill>
            <a:srgbClr val="FF0000"/>
          </a:solidFill>
        </p:spPr>
        <p:txBody>
          <a:bodyPr>
            <a:normAutofit/>
          </a:bodyPr>
          <a:lstStyle/>
          <a:p>
            <a:r>
              <a:rPr lang="en-US" dirty="0" err="1" smtClean="0"/>
              <a:t>Promoţia</a:t>
            </a:r>
            <a:r>
              <a:rPr lang="en-US" dirty="0" smtClean="0"/>
              <a:t> </a:t>
            </a:r>
            <a:r>
              <a:rPr lang="en-US" dirty="0"/>
              <a:t>2014 a </a:t>
            </a:r>
            <a:r>
              <a:rPr lang="en-US" dirty="0" err="1"/>
              <a:t>absolvenţilor</a:t>
            </a:r>
            <a:r>
              <a:rPr lang="en-US" dirty="0"/>
              <a:t> a </a:t>
            </a:r>
            <a:r>
              <a:rPr lang="en-US" dirty="0" err="1"/>
              <a:t>ridicat</a:t>
            </a:r>
            <a:r>
              <a:rPr lang="en-US" dirty="0"/>
              <a:t> rata </a:t>
            </a:r>
            <a:r>
              <a:rPr lang="en-US" dirty="0" err="1"/>
              <a:t>şomajului</a:t>
            </a:r>
            <a:r>
              <a:rPr lang="en-US" dirty="0"/>
              <a:t> la </a:t>
            </a:r>
            <a:r>
              <a:rPr lang="ro-RO" dirty="0" smtClean="0"/>
              <a:t>nivel naţional</a:t>
            </a:r>
            <a:r>
              <a:rPr lang="en-US" dirty="0" smtClean="0"/>
              <a:t>. </a:t>
            </a:r>
            <a:r>
              <a:rPr lang="en-US" dirty="0" err="1"/>
              <a:t>Nici</a:t>
            </a:r>
            <a:r>
              <a:rPr lang="en-US" dirty="0"/>
              <a:t> nu </a:t>
            </a:r>
            <a:r>
              <a:rPr lang="en-US" dirty="0" err="1"/>
              <a:t>este</a:t>
            </a:r>
            <a:r>
              <a:rPr lang="en-US" dirty="0"/>
              <a:t> de </a:t>
            </a:r>
            <a:r>
              <a:rPr lang="en-US" dirty="0" err="1"/>
              <a:t>mirare</a:t>
            </a:r>
            <a:r>
              <a:rPr lang="en-US" dirty="0"/>
              <a:t>, </a:t>
            </a:r>
            <a:r>
              <a:rPr lang="en-US" dirty="0" err="1"/>
              <a:t>având</a:t>
            </a:r>
            <a:r>
              <a:rPr lang="en-US" dirty="0"/>
              <a:t> </a:t>
            </a:r>
            <a:r>
              <a:rPr lang="en-US" dirty="0" err="1"/>
              <a:t>în</a:t>
            </a:r>
            <a:r>
              <a:rPr lang="en-US" dirty="0"/>
              <a:t> </a:t>
            </a:r>
            <a:r>
              <a:rPr lang="en-US" dirty="0" err="1"/>
              <a:t>vedere</a:t>
            </a:r>
            <a:r>
              <a:rPr lang="en-US" dirty="0"/>
              <a:t> </a:t>
            </a:r>
            <a:r>
              <a:rPr lang="en-US" dirty="0" err="1"/>
              <a:t>că</a:t>
            </a:r>
            <a:r>
              <a:rPr lang="en-US" dirty="0"/>
              <a:t> nu </a:t>
            </a:r>
            <a:r>
              <a:rPr lang="en-US" dirty="0" err="1"/>
              <a:t>există</a:t>
            </a:r>
            <a:r>
              <a:rPr lang="en-US" dirty="0"/>
              <a:t> </a:t>
            </a:r>
            <a:r>
              <a:rPr lang="en-US" dirty="0" err="1"/>
              <a:t>locuri</a:t>
            </a:r>
            <a:r>
              <a:rPr lang="en-US" dirty="0"/>
              <a:t> de </a:t>
            </a:r>
            <a:r>
              <a:rPr lang="en-US" dirty="0" err="1"/>
              <a:t>muncă</a:t>
            </a:r>
            <a:r>
              <a:rPr lang="en-US" dirty="0"/>
              <a:t> </a:t>
            </a:r>
            <a:r>
              <a:rPr lang="en-US" dirty="0" err="1"/>
              <a:t>vacante</a:t>
            </a:r>
            <a:r>
              <a:rPr lang="en-US" dirty="0"/>
              <a:t> care </a:t>
            </a:r>
            <a:r>
              <a:rPr lang="en-US" dirty="0" err="1"/>
              <a:t>să</a:t>
            </a:r>
            <a:r>
              <a:rPr lang="en-US" dirty="0"/>
              <a:t> </a:t>
            </a:r>
            <a:r>
              <a:rPr lang="en-US" dirty="0" err="1"/>
              <a:t>absoarbă</a:t>
            </a:r>
            <a:r>
              <a:rPr lang="en-US" dirty="0"/>
              <a:t> </a:t>
            </a:r>
            <a:r>
              <a:rPr lang="en-US" dirty="0" err="1"/>
              <a:t>această</a:t>
            </a:r>
            <a:r>
              <a:rPr lang="en-US" dirty="0"/>
              <a:t> </a:t>
            </a:r>
            <a:r>
              <a:rPr lang="en-US" dirty="0" err="1"/>
              <a:t>forţă</a:t>
            </a:r>
            <a:r>
              <a:rPr lang="en-US" dirty="0"/>
              <a:t> de </a:t>
            </a:r>
            <a:r>
              <a:rPr lang="en-US" dirty="0" err="1"/>
              <a:t>muncă</a:t>
            </a:r>
            <a:r>
              <a:rPr lang="en-US" dirty="0"/>
              <a:t>. </a:t>
            </a:r>
            <a:endParaRPr lang="ro-RO" dirty="0" smtClean="0"/>
          </a:p>
          <a:p>
            <a:r>
              <a:rPr lang="en-US" dirty="0" smtClean="0"/>
              <a:t>??????? </a:t>
            </a:r>
            <a:r>
              <a:rPr lang="en-US" dirty="0" err="1" smtClean="0"/>
              <a:t>Mmmmm</a:t>
            </a:r>
            <a:r>
              <a:rPr lang="en-US" dirty="0" smtClean="0"/>
              <a:t> </a:t>
            </a:r>
            <a:r>
              <a:rPr lang="en-US" dirty="0" err="1" smtClean="0"/>
              <a:t>ziare</a:t>
            </a:r>
            <a:endParaRPr lang="en-US" dirty="0"/>
          </a:p>
          <a:p>
            <a:endParaRPr lang="en-US" dirty="0"/>
          </a:p>
        </p:txBody>
      </p:sp>
    </p:spTree>
    <p:extLst>
      <p:ext uri="{BB962C8B-B14F-4D97-AF65-F5344CB8AC3E}">
        <p14:creationId xmlns="" xmlns:p14="http://schemas.microsoft.com/office/powerpoint/2010/main" val="387848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1066800"/>
          </a:xfrm>
          <a:solidFill>
            <a:srgbClr val="FFC000"/>
          </a:solidFill>
        </p:spPr>
        <p:txBody>
          <a:bodyPr>
            <a:normAutofit/>
          </a:bodyPr>
          <a:lstStyle/>
          <a:p>
            <a:pPr algn="ctr"/>
            <a:r>
              <a:rPr lang="en-US" b="1" dirty="0"/>
              <a:t>"Am </a:t>
            </a:r>
            <a:r>
              <a:rPr lang="en-US" b="1" dirty="0" err="1"/>
              <a:t>prieteni</a:t>
            </a:r>
            <a:r>
              <a:rPr lang="en-US" b="1" dirty="0"/>
              <a:t> cu </a:t>
            </a:r>
            <a:r>
              <a:rPr lang="en-US" b="1" dirty="0" err="1"/>
              <a:t>facultate</a:t>
            </a:r>
            <a:r>
              <a:rPr lang="en-US" b="1" dirty="0"/>
              <a:t> </a:t>
            </a:r>
            <a:r>
              <a:rPr lang="en-US" b="1" dirty="0" smtClean="0"/>
              <a:t/>
            </a:r>
            <a:br>
              <a:rPr lang="en-US" b="1" dirty="0" smtClean="0"/>
            </a:br>
            <a:r>
              <a:rPr lang="en-US" b="1" dirty="0" smtClean="0"/>
              <a:t>care </a:t>
            </a:r>
            <a:r>
              <a:rPr lang="en-US" b="1" dirty="0" err="1"/>
              <a:t>sunt</a:t>
            </a:r>
            <a:r>
              <a:rPr lang="en-US" b="1" dirty="0"/>
              <a:t> </a:t>
            </a:r>
            <a:r>
              <a:rPr lang="en-US" b="1" dirty="0" err="1"/>
              <a:t>someri</a:t>
            </a:r>
            <a:r>
              <a:rPr lang="en-US" b="1" dirty="0"/>
              <a:t>"</a:t>
            </a:r>
          </a:p>
        </p:txBody>
      </p:sp>
      <p:sp>
        <p:nvSpPr>
          <p:cNvPr id="3" name="Content Placeholder 2"/>
          <p:cNvSpPr>
            <a:spLocks noGrp="1"/>
          </p:cNvSpPr>
          <p:nvPr>
            <p:ph sz="quarter" idx="1"/>
          </p:nvPr>
        </p:nvSpPr>
        <p:spPr>
          <a:xfrm>
            <a:off x="457200" y="1295400"/>
            <a:ext cx="7467600" cy="5178552"/>
          </a:xfrm>
        </p:spPr>
        <p:txBody>
          <a:bodyPr>
            <a:normAutofit fontScale="85000" lnSpcReduction="20000"/>
          </a:bodyPr>
          <a:lstStyle/>
          <a:p>
            <a:pPr marL="0" indent="0">
              <a:buNone/>
            </a:pPr>
            <a:r>
              <a:rPr lang="en-US" dirty="0" err="1" smtClean="0"/>
              <a:t>Motivele</a:t>
            </a:r>
            <a:r>
              <a:rPr lang="en-US" dirty="0" smtClean="0"/>
              <a:t> care au </a:t>
            </a:r>
            <a:r>
              <a:rPr lang="en-US" dirty="0" err="1" smtClean="0"/>
              <a:t>dus</a:t>
            </a:r>
            <a:r>
              <a:rPr lang="en-US" dirty="0" smtClean="0"/>
              <a:t> la </a:t>
            </a:r>
            <a:r>
              <a:rPr lang="en-US" dirty="0" err="1" smtClean="0"/>
              <a:t>triplarea</a:t>
            </a:r>
            <a:r>
              <a:rPr lang="en-US" dirty="0" smtClean="0"/>
              <a:t> </a:t>
            </a:r>
            <a:r>
              <a:rPr lang="en-US" dirty="0" err="1" smtClean="0"/>
              <a:t>numarului</a:t>
            </a:r>
            <a:r>
              <a:rPr lang="en-US" dirty="0" smtClean="0"/>
              <a:t> de </a:t>
            </a:r>
            <a:r>
              <a:rPr lang="en-US" dirty="0" err="1" smtClean="0"/>
              <a:t>elevi</a:t>
            </a:r>
            <a:r>
              <a:rPr lang="en-US" dirty="0" smtClean="0"/>
              <a:t> in </a:t>
            </a:r>
            <a:r>
              <a:rPr lang="en-US" dirty="0" err="1" smtClean="0"/>
              <a:t>scolile</a:t>
            </a:r>
            <a:r>
              <a:rPr lang="en-US" dirty="0" smtClean="0"/>
              <a:t> </a:t>
            </a:r>
            <a:r>
              <a:rPr lang="en-US" dirty="0" err="1" smtClean="0"/>
              <a:t>profesionale</a:t>
            </a:r>
            <a:endParaRPr lang="en-US" dirty="0" smtClean="0"/>
          </a:p>
          <a:p>
            <a:r>
              <a:rPr lang="en-US" b="1" dirty="0" err="1" smtClean="0"/>
              <a:t>Intre</a:t>
            </a:r>
            <a:r>
              <a:rPr lang="en-US" b="1" dirty="0" smtClean="0"/>
              <a:t> </a:t>
            </a:r>
            <a:r>
              <a:rPr lang="en-US" b="1" dirty="0"/>
              <a:t>o </a:t>
            </a:r>
            <a:r>
              <a:rPr lang="en-US" b="1" dirty="0" err="1"/>
              <a:t>facultate</a:t>
            </a:r>
            <a:r>
              <a:rPr lang="en-US" b="1" dirty="0"/>
              <a:t> care </a:t>
            </a:r>
            <a:r>
              <a:rPr lang="en-US" b="1" dirty="0" err="1"/>
              <a:t>garanteaza</a:t>
            </a:r>
            <a:r>
              <a:rPr lang="en-US" b="1" dirty="0"/>
              <a:t> </a:t>
            </a:r>
            <a:r>
              <a:rPr lang="en-US" b="1" dirty="0" err="1"/>
              <a:t>doar</a:t>
            </a:r>
            <a:r>
              <a:rPr lang="en-US" b="1" dirty="0"/>
              <a:t> o diploma </a:t>
            </a:r>
            <a:r>
              <a:rPr lang="en-US" b="1" dirty="0" err="1"/>
              <a:t>si</a:t>
            </a:r>
            <a:r>
              <a:rPr lang="en-US" b="1" dirty="0"/>
              <a:t> un </a:t>
            </a:r>
            <a:r>
              <a:rPr lang="en-US" b="1" dirty="0" err="1"/>
              <a:t>loc</a:t>
            </a:r>
            <a:r>
              <a:rPr lang="en-US" b="1" dirty="0"/>
              <a:t> </a:t>
            </a:r>
            <a:r>
              <a:rPr lang="en-US" b="1" dirty="0" err="1"/>
              <a:t>unde</a:t>
            </a:r>
            <a:r>
              <a:rPr lang="en-US" b="1" dirty="0"/>
              <a:t> </a:t>
            </a:r>
            <a:r>
              <a:rPr lang="en-US" b="1" dirty="0" err="1"/>
              <a:t>sa</a:t>
            </a:r>
            <a:r>
              <a:rPr lang="en-US" b="1" dirty="0"/>
              <a:t> </a:t>
            </a:r>
            <a:r>
              <a:rPr lang="en-US" b="1" dirty="0" err="1"/>
              <a:t>inveti</a:t>
            </a:r>
            <a:r>
              <a:rPr lang="en-US" b="1" dirty="0"/>
              <a:t> o </a:t>
            </a:r>
            <a:r>
              <a:rPr lang="en-US" b="1" dirty="0" err="1"/>
              <a:t>meserie</a:t>
            </a:r>
            <a:r>
              <a:rPr lang="en-US" b="1" dirty="0"/>
              <a:t> </a:t>
            </a:r>
            <a:r>
              <a:rPr lang="en-US" b="1" dirty="0" err="1"/>
              <a:t>cautata</a:t>
            </a:r>
            <a:r>
              <a:rPr lang="en-US" b="1" dirty="0"/>
              <a:t>, tot </a:t>
            </a:r>
            <a:r>
              <a:rPr lang="en-US" b="1" dirty="0" err="1"/>
              <a:t>mai</a:t>
            </a:r>
            <a:r>
              <a:rPr lang="en-US" b="1" dirty="0"/>
              <a:t> multi </a:t>
            </a:r>
            <a:r>
              <a:rPr lang="en-US" b="1" dirty="0" err="1"/>
              <a:t>tineri</a:t>
            </a:r>
            <a:r>
              <a:rPr lang="en-US" b="1" dirty="0"/>
              <a:t> </a:t>
            </a:r>
            <a:r>
              <a:rPr lang="en-US" b="1" dirty="0" err="1"/>
              <a:t>aleg</a:t>
            </a:r>
            <a:r>
              <a:rPr lang="en-US" b="1" dirty="0"/>
              <a:t> </a:t>
            </a:r>
            <a:r>
              <a:rPr lang="en-US" b="1" dirty="0" err="1"/>
              <a:t>ultima</a:t>
            </a:r>
            <a:r>
              <a:rPr lang="en-US" b="1" dirty="0"/>
              <a:t> </a:t>
            </a:r>
            <a:r>
              <a:rPr lang="en-US" b="1" dirty="0" err="1"/>
              <a:t>varianta</a:t>
            </a:r>
            <a:r>
              <a:rPr lang="en-US" b="1" dirty="0"/>
              <a:t>.</a:t>
            </a:r>
            <a:endParaRPr lang="en-US" dirty="0"/>
          </a:p>
          <a:p>
            <a:r>
              <a:rPr lang="en-US" dirty="0"/>
              <a:t>In </a:t>
            </a:r>
            <a:r>
              <a:rPr lang="en-US" dirty="0" err="1"/>
              <a:t>acest</a:t>
            </a:r>
            <a:r>
              <a:rPr lang="en-US" dirty="0"/>
              <a:t> an, </a:t>
            </a:r>
            <a:r>
              <a:rPr lang="en-US" dirty="0" err="1"/>
              <a:t>peste</a:t>
            </a:r>
            <a:r>
              <a:rPr lang="en-US" dirty="0"/>
              <a:t> 35.000 de </a:t>
            </a:r>
            <a:r>
              <a:rPr lang="en-US" dirty="0" err="1"/>
              <a:t>elevi</a:t>
            </a:r>
            <a:r>
              <a:rPr lang="en-US" dirty="0"/>
              <a:t> au </a:t>
            </a:r>
            <a:r>
              <a:rPr lang="en-US" dirty="0" err="1"/>
              <a:t>inteles</a:t>
            </a:r>
            <a:r>
              <a:rPr lang="en-US" dirty="0"/>
              <a:t> ca </a:t>
            </a:r>
            <a:r>
              <a:rPr lang="en-US" dirty="0" err="1"/>
              <a:t>ar</a:t>
            </a:r>
            <a:r>
              <a:rPr lang="en-US" dirty="0"/>
              <a:t> </a:t>
            </a:r>
            <a:r>
              <a:rPr lang="en-US" dirty="0" err="1"/>
              <a:t>putea</a:t>
            </a:r>
            <a:r>
              <a:rPr lang="en-US" dirty="0"/>
              <a:t> </a:t>
            </a:r>
            <a:r>
              <a:rPr lang="en-US" dirty="0" err="1"/>
              <a:t>sa</a:t>
            </a:r>
            <a:r>
              <a:rPr lang="en-US" dirty="0"/>
              <a:t> </a:t>
            </a:r>
            <a:r>
              <a:rPr lang="en-US" dirty="0" err="1"/>
              <a:t>ajunga</a:t>
            </a:r>
            <a:r>
              <a:rPr lang="en-US" dirty="0"/>
              <a:t> </a:t>
            </a:r>
            <a:r>
              <a:rPr lang="en-US" dirty="0" err="1"/>
              <a:t>buni</a:t>
            </a:r>
            <a:r>
              <a:rPr lang="en-US" dirty="0"/>
              <a:t> </a:t>
            </a:r>
            <a:r>
              <a:rPr lang="en-US" dirty="0" err="1"/>
              <a:t>electricieni</a:t>
            </a:r>
            <a:r>
              <a:rPr lang="en-US" dirty="0"/>
              <a:t>, </a:t>
            </a:r>
            <a:r>
              <a:rPr lang="en-US" dirty="0" err="1"/>
              <a:t>instalatori</a:t>
            </a:r>
            <a:r>
              <a:rPr lang="en-US" dirty="0"/>
              <a:t>, </a:t>
            </a:r>
            <a:r>
              <a:rPr lang="en-US" dirty="0" err="1"/>
              <a:t>bucatari</a:t>
            </a:r>
            <a:r>
              <a:rPr lang="en-US" dirty="0"/>
              <a:t> </a:t>
            </a:r>
            <a:r>
              <a:rPr lang="en-US" dirty="0" err="1"/>
              <a:t>sau</a:t>
            </a:r>
            <a:r>
              <a:rPr lang="en-US" dirty="0"/>
              <a:t> </a:t>
            </a:r>
            <a:r>
              <a:rPr lang="en-US" dirty="0" err="1"/>
              <a:t>cizmari</a:t>
            </a:r>
            <a:r>
              <a:rPr lang="en-US" dirty="0"/>
              <a:t>. </a:t>
            </a:r>
            <a:r>
              <a:rPr lang="en-US" dirty="0" err="1"/>
              <a:t>Drept</a:t>
            </a:r>
            <a:r>
              <a:rPr lang="en-US" dirty="0"/>
              <a:t> </a:t>
            </a:r>
            <a:r>
              <a:rPr lang="en-US" dirty="0" err="1"/>
              <a:t>urmare</a:t>
            </a:r>
            <a:r>
              <a:rPr lang="en-US" dirty="0"/>
              <a:t>, s-au </a:t>
            </a:r>
            <a:r>
              <a:rPr lang="en-US" dirty="0" err="1"/>
              <a:t>inscris</a:t>
            </a:r>
            <a:r>
              <a:rPr lang="en-US" dirty="0"/>
              <a:t> de 3 </a:t>
            </a:r>
            <a:r>
              <a:rPr lang="en-US" dirty="0" err="1"/>
              <a:t>ori</a:t>
            </a:r>
            <a:r>
              <a:rPr lang="en-US" dirty="0"/>
              <a:t> </a:t>
            </a:r>
            <a:r>
              <a:rPr lang="en-US" dirty="0" err="1"/>
              <a:t>mai</a:t>
            </a:r>
            <a:r>
              <a:rPr lang="en-US" dirty="0"/>
              <a:t> multi la </a:t>
            </a:r>
            <a:r>
              <a:rPr lang="en-US" dirty="0" err="1"/>
              <a:t>scolile</a:t>
            </a:r>
            <a:r>
              <a:rPr lang="en-US" dirty="0"/>
              <a:t> </a:t>
            </a:r>
            <a:r>
              <a:rPr lang="en-US" dirty="0" err="1"/>
              <a:t>profesionale</a:t>
            </a:r>
            <a:r>
              <a:rPr lang="en-US" dirty="0"/>
              <a:t>. </a:t>
            </a:r>
            <a:r>
              <a:rPr lang="en-US" dirty="0" err="1"/>
              <a:t>Marea</a:t>
            </a:r>
            <a:r>
              <a:rPr lang="en-US" dirty="0"/>
              <a:t> </a:t>
            </a:r>
            <a:r>
              <a:rPr lang="en-US" dirty="0" err="1"/>
              <a:t>problema</a:t>
            </a:r>
            <a:r>
              <a:rPr lang="en-US" dirty="0"/>
              <a:t> </a:t>
            </a:r>
            <a:r>
              <a:rPr lang="en-US" dirty="0" err="1"/>
              <a:t>este</a:t>
            </a:r>
            <a:r>
              <a:rPr lang="en-US" dirty="0"/>
              <a:t> ca in </a:t>
            </a:r>
            <a:r>
              <a:rPr lang="en-US" dirty="0" err="1"/>
              <a:t>aceste</a:t>
            </a:r>
            <a:r>
              <a:rPr lang="en-US" dirty="0"/>
              <a:t> </a:t>
            </a:r>
            <a:r>
              <a:rPr lang="en-US" dirty="0" err="1"/>
              <a:t>institutii</a:t>
            </a:r>
            <a:r>
              <a:rPr lang="en-US" dirty="0"/>
              <a:t>, nu </a:t>
            </a:r>
            <a:r>
              <a:rPr lang="en-US" dirty="0" err="1"/>
              <a:t>prea</a:t>
            </a:r>
            <a:r>
              <a:rPr lang="en-US" dirty="0"/>
              <a:t> </a:t>
            </a:r>
            <a:r>
              <a:rPr lang="en-US" dirty="0" err="1"/>
              <a:t>mai</a:t>
            </a:r>
            <a:r>
              <a:rPr lang="en-US" dirty="0"/>
              <a:t> </a:t>
            </a:r>
            <a:r>
              <a:rPr lang="en-US" dirty="0" err="1"/>
              <a:t>exista</a:t>
            </a:r>
            <a:r>
              <a:rPr lang="en-US" dirty="0"/>
              <a:t> </a:t>
            </a:r>
            <a:r>
              <a:rPr lang="en-US" dirty="0" err="1"/>
              <a:t>suficienti</a:t>
            </a:r>
            <a:r>
              <a:rPr lang="en-US" dirty="0"/>
              <a:t> </a:t>
            </a:r>
            <a:r>
              <a:rPr lang="en-US" dirty="0" err="1"/>
              <a:t>profesori</a:t>
            </a:r>
            <a:r>
              <a:rPr lang="en-US" dirty="0"/>
              <a:t>.</a:t>
            </a:r>
          </a:p>
          <a:p>
            <a:r>
              <a:rPr lang="en-US" b="1" dirty="0" err="1" smtClean="0"/>
              <a:t>Dorinel</a:t>
            </a:r>
            <a:r>
              <a:rPr lang="en-US" b="1" dirty="0" smtClean="0"/>
              <a:t> </a:t>
            </a:r>
            <a:r>
              <a:rPr lang="en-US" b="1" dirty="0" err="1"/>
              <a:t>Fedorca</a:t>
            </a:r>
            <a:r>
              <a:rPr lang="en-US" dirty="0"/>
              <a:t>, </a:t>
            </a:r>
            <a:r>
              <a:rPr lang="en-US" dirty="0" err="1"/>
              <a:t>elev</a:t>
            </a:r>
            <a:r>
              <a:rPr lang="en-US" dirty="0"/>
              <a:t> </a:t>
            </a:r>
            <a:r>
              <a:rPr lang="en-US" dirty="0" err="1"/>
              <a:t>scoala</a:t>
            </a:r>
            <a:r>
              <a:rPr lang="en-US" dirty="0"/>
              <a:t> </a:t>
            </a:r>
            <a:r>
              <a:rPr lang="en-US" dirty="0" err="1"/>
              <a:t>profesionala</a:t>
            </a:r>
            <a:r>
              <a:rPr lang="en-US" dirty="0"/>
              <a:t>:</a:t>
            </a:r>
            <a:r>
              <a:rPr lang="en-US" i="1" dirty="0"/>
              <a:t> "Am </a:t>
            </a:r>
            <a:r>
              <a:rPr lang="en-US" i="1" dirty="0" err="1"/>
              <a:t>ajuns</a:t>
            </a:r>
            <a:r>
              <a:rPr lang="en-US" i="1" dirty="0"/>
              <a:t> la </a:t>
            </a:r>
            <a:r>
              <a:rPr lang="en-US" i="1" dirty="0" err="1"/>
              <a:t>concluzia</a:t>
            </a:r>
            <a:r>
              <a:rPr lang="en-US" i="1" dirty="0"/>
              <a:t> ca </a:t>
            </a:r>
            <a:r>
              <a:rPr lang="en-US" i="1" dirty="0" err="1"/>
              <a:t>mai</a:t>
            </a:r>
            <a:r>
              <a:rPr lang="en-US" i="1" dirty="0"/>
              <a:t> bine </a:t>
            </a:r>
            <a:r>
              <a:rPr lang="en-US" i="1" dirty="0" err="1"/>
              <a:t>fac</a:t>
            </a:r>
            <a:r>
              <a:rPr lang="en-US" i="1" dirty="0"/>
              <a:t> o </a:t>
            </a:r>
            <a:r>
              <a:rPr lang="en-US" i="1" dirty="0" err="1"/>
              <a:t>scoala</a:t>
            </a:r>
            <a:r>
              <a:rPr lang="en-US" i="1" dirty="0"/>
              <a:t> </a:t>
            </a:r>
            <a:r>
              <a:rPr lang="en-US" i="1" dirty="0" err="1"/>
              <a:t>profesionala</a:t>
            </a:r>
            <a:r>
              <a:rPr lang="en-US" i="1" dirty="0"/>
              <a:t>. E </a:t>
            </a:r>
            <a:r>
              <a:rPr lang="en-US" i="1" dirty="0" err="1"/>
              <a:t>mai</a:t>
            </a:r>
            <a:r>
              <a:rPr lang="en-US" i="1" dirty="0"/>
              <a:t> bine </a:t>
            </a:r>
            <a:r>
              <a:rPr lang="en-US" i="1" dirty="0" err="1"/>
              <a:t>sa</a:t>
            </a:r>
            <a:r>
              <a:rPr lang="en-US" i="1" dirty="0"/>
              <a:t> am o </a:t>
            </a:r>
            <a:r>
              <a:rPr lang="en-US" i="1" dirty="0" err="1"/>
              <a:t>meserie</a:t>
            </a:r>
            <a:r>
              <a:rPr lang="en-US" i="1" dirty="0"/>
              <a:t> in </a:t>
            </a:r>
            <a:r>
              <a:rPr lang="en-US" i="1" dirty="0" err="1"/>
              <a:t>viata</a:t>
            </a:r>
            <a:r>
              <a:rPr lang="en-US" i="1" dirty="0"/>
              <a:t>. Am </a:t>
            </a:r>
            <a:r>
              <a:rPr lang="en-US" i="1" dirty="0" err="1"/>
              <a:t>prieteni</a:t>
            </a:r>
            <a:r>
              <a:rPr lang="en-US" i="1" dirty="0"/>
              <a:t> care au </a:t>
            </a:r>
            <a:r>
              <a:rPr lang="en-US" i="1" dirty="0" err="1"/>
              <a:t>facut</a:t>
            </a:r>
            <a:r>
              <a:rPr lang="en-US" i="1" dirty="0"/>
              <a:t> o </a:t>
            </a:r>
            <a:r>
              <a:rPr lang="en-US" i="1" dirty="0" err="1"/>
              <a:t>facultate</a:t>
            </a:r>
            <a:r>
              <a:rPr lang="en-US" i="1" dirty="0"/>
              <a:t>, </a:t>
            </a:r>
            <a:r>
              <a:rPr lang="en-US" i="1" dirty="0" err="1"/>
              <a:t>dar</a:t>
            </a:r>
            <a:r>
              <a:rPr lang="en-US" i="1" dirty="0"/>
              <a:t> </a:t>
            </a:r>
            <a:r>
              <a:rPr lang="en-US" i="1" dirty="0" err="1"/>
              <a:t>sunt</a:t>
            </a:r>
            <a:r>
              <a:rPr lang="en-US" i="1" dirty="0"/>
              <a:t> </a:t>
            </a:r>
            <a:r>
              <a:rPr lang="en-US" i="1" dirty="0" err="1"/>
              <a:t>someri</a:t>
            </a:r>
            <a:r>
              <a:rPr lang="en-US" i="1" dirty="0"/>
              <a:t>, </a:t>
            </a:r>
            <a:r>
              <a:rPr lang="en-US" i="1" dirty="0" err="1"/>
              <a:t>stau</a:t>
            </a:r>
            <a:r>
              <a:rPr lang="en-US" i="1" dirty="0"/>
              <a:t> </a:t>
            </a:r>
            <a:r>
              <a:rPr lang="en-US" i="1" dirty="0" err="1"/>
              <a:t>acasa</a:t>
            </a:r>
            <a:r>
              <a:rPr lang="en-US" i="1" dirty="0"/>
              <a:t>, </a:t>
            </a:r>
            <a:r>
              <a:rPr lang="en-US" i="1" dirty="0" err="1"/>
              <a:t>isi</a:t>
            </a:r>
            <a:r>
              <a:rPr lang="en-US" i="1" dirty="0"/>
              <a:t> </a:t>
            </a:r>
            <a:r>
              <a:rPr lang="en-US" i="1" dirty="0" err="1"/>
              <a:t>cauta</a:t>
            </a:r>
            <a:r>
              <a:rPr lang="en-US" i="1" dirty="0"/>
              <a:t> de </a:t>
            </a:r>
            <a:r>
              <a:rPr lang="en-US" i="1" dirty="0" err="1"/>
              <a:t>lucru</a:t>
            </a:r>
            <a:r>
              <a:rPr lang="en-US" i="1" dirty="0"/>
              <a:t>, nu se </a:t>
            </a:r>
            <a:r>
              <a:rPr lang="en-US" i="1" dirty="0" err="1"/>
              <a:t>descurca</a:t>
            </a:r>
            <a:r>
              <a:rPr lang="en-US" i="1" dirty="0"/>
              <a:t>."</a:t>
            </a:r>
            <a:endParaRPr lang="en-US" dirty="0"/>
          </a:p>
          <a:p>
            <a:r>
              <a:rPr lang="de-DE" u="sng" dirty="0" smtClean="0">
                <a:hlinkClick r:id="rId2"/>
              </a:rPr>
              <a:t>http</a:t>
            </a:r>
            <a:r>
              <a:rPr lang="de-DE" u="sng" dirty="0">
                <a:hlinkClick r:id="rId2"/>
              </a:rPr>
              <a:t>://stirileprotv.ro/stiri/social/nu-elevii-dau-facultatea-pe-scoala-profesionala-avantajele-pe-care-le-au-cei-care-invata-o-meserie.html</a:t>
            </a:r>
            <a:endParaRPr lang="en-US" dirty="0"/>
          </a:p>
        </p:txBody>
      </p:sp>
    </p:spTree>
    <p:extLst>
      <p:ext uri="{BB962C8B-B14F-4D97-AF65-F5344CB8AC3E}">
        <p14:creationId xmlns="" xmlns:p14="http://schemas.microsoft.com/office/powerpoint/2010/main" val="98055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838200"/>
          </a:xfrm>
          <a:solidFill>
            <a:srgbClr val="FFC000"/>
          </a:solidFill>
        </p:spPr>
        <p:txBody>
          <a:bodyPr/>
          <a:lstStyle/>
          <a:p>
            <a:r>
              <a:rPr lang="ro-RO" b="1" dirty="0"/>
              <a:t>Vrei să muncești dar n-ai calificare?</a:t>
            </a:r>
            <a:endParaRPr lang="en-US" dirty="0"/>
          </a:p>
        </p:txBody>
      </p:sp>
      <p:sp>
        <p:nvSpPr>
          <p:cNvPr id="3" name="Content Placeholder 2"/>
          <p:cNvSpPr>
            <a:spLocks noGrp="1"/>
          </p:cNvSpPr>
          <p:nvPr>
            <p:ph sz="quarter" idx="1"/>
          </p:nvPr>
        </p:nvSpPr>
        <p:spPr>
          <a:xfrm>
            <a:off x="457200" y="1752600"/>
            <a:ext cx="7467600" cy="4721352"/>
          </a:xfrm>
        </p:spPr>
        <p:txBody>
          <a:bodyPr>
            <a:normAutofit/>
          </a:bodyPr>
          <a:lstStyle/>
          <a:p>
            <a:r>
              <a:rPr lang="ro-RO" b="1" dirty="0" smtClean="0"/>
              <a:t>Un </a:t>
            </a:r>
            <a:r>
              <a:rPr lang="ro-RO" b="1" dirty="0"/>
              <a:t>mare retailer pregăteşte gratuit doritorii şi apoi îi angajează: </a:t>
            </a:r>
            <a:r>
              <a:rPr lang="ro-RO" dirty="0"/>
              <a:t>Retailerul Profi ofertează femeile necalificate cu un curs de formare în meseria de "lucrător în comerţ", finanţat din bani europeni, la finalul căruia le va angaja în magazinele sale din ţară. (Economica) - </a:t>
            </a:r>
            <a:r>
              <a:rPr lang="ro-RO" u="sng" dirty="0">
                <a:hlinkClick r:id="rId2"/>
              </a:rPr>
              <a:t>http://www.economica.net/vrei-sa-muncesti-dar-n-ai-calificare-profi-te-formeaza-gratuit-si-la-absolvire-te-si-angajeaza_88310.html</a:t>
            </a:r>
            <a:endParaRPr lang="en-US" dirty="0"/>
          </a:p>
          <a:p>
            <a:pPr marL="0" indent="0">
              <a:buNone/>
            </a:pPr>
            <a:endParaRPr lang="en-US" dirty="0"/>
          </a:p>
          <a:p>
            <a:endParaRPr lang="en-US" dirty="0"/>
          </a:p>
        </p:txBody>
      </p:sp>
    </p:spTree>
    <p:extLst>
      <p:ext uri="{BB962C8B-B14F-4D97-AF65-F5344CB8AC3E}">
        <p14:creationId xmlns="" xmlns:p14="http://schemas.microsoft.com/office/powerpoint/2010/main" val="283086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249362"/>
          </a:xfrm>
          <a:solidFill>
            <a:srgbClr val="FFC000"/>
          </a:solidFill>
        </p:spPr>
        <p:txBody>
          <a:bodyPr>
            <a:normAutofit fontScale="90000"/>
          </a:bodyPr>
          <a:lstStyle/>
          <a:p>
            <a:pPr algn="ctr"/>
            <a:r>
              <a:rPr lang="ro-RO" b="1" dirty="0"/>
              <a:t>Loc de muncă garantat și facilități pentru cei care urmează școli de meserii înființate de </a:t>
            </a:r>
            <a:r>
              <a:rPr lang="ro-RO" b="1" dirty="0" smtClean="0"/>
              <a:t>companii</a:t>
            </a:r>
            <a:endParaRPr lang="en-US" dirty="0"/>
          </a:p>
        </p:txBody>
      </p:sp>
      <p:sp>
        <p:nvSpPr>
          <p:cNvPr id="3" name="Content Placeholder 2"/>
          <p:cNvSpPr>
            <a:spLocks noGrp="1"/>
          </p:cNvSpPr>
          <p:nvPr>
            <p:ph sz="quarter" idx="1"/>
          </p:nvPr>
        </p:nvSpPr>
        <p:spPr>
          <a:xfrm>
            <a:off x="457200" y="1524000"/>
            <a:ext cx="7467600" cy="4949952"/>
          </a:xfrm>
        </p:spPr>
        <p:txBody>
          <a:bodyPr>
            <a:normAutofit lnSpcReduction="10000"/>
          </a:bodyPr>
          <a:lstStyle/>
          <a:p>
            <a:r>
              <a:rPr lang="ro-RO" dirty="0" smtClean="0"/>
              <a:t>Pe </a:t>
            </a:r>
            <a:r>
              <a:rPr lang="ro-RO" dirty="0"/>
              <a:t>fondul lipsei de muncitori calificați, companiile și-au dezvoltat propriile școli de meserii, fie că este vorba despre unități de învățământ profesionale, pentru absolvenții de gimnaziu, fie că este vorba despre cursuri plătite de cei care vor să se califice într-o meserie precum cea de mecanic sau sudor. La finalul perioadei de pregătire, cei mai mulți dintre cursanți sunt angajați în cadrul </a:t>
            </a:r>
            <a:r>
              <a:rPr lang="ro-RO" dirty="0" smtClean="0"/>
              <a:t>compani</a:t>
            </a:r>
            <a:r>
              <a:rPr lang="en-US" dirty="0" err="1" smtClean="0"/>
              <a:t>ei</a:t>
            </a:r>
            <a:r>
              <a:rPr lang="ro-RO" dirty="0" smtClean="0"/>
              <a:t>. </a:t>
            </a:r>
            <a:r>
              <a:rPr lang="ro-RO" dirty="0"/>
              <a:t>(Yahoo News) -</a:t>
            </a:r>
            <a:r>
              <a:rPr lang="ro-RO" u="sng" dirty="0">
                <a:hlinkClick r:id="rId2"/>
              </a:rPr>
              <a:t>https://ro.stiri.yahoo.com/-loc-de-munc%C4%83-garantat-%C8%99i-facilit%C4%83%C8%9Bi-pentru-cei-care-urmeaz%C4%83-%C8%99coli-de-meserii-%C3%AEnfiin%C8%9Bate-de-companii-061924942.html</a:t>
            </a:r>
            <a:endParaRPr lang="en-US" dirty="0"/>
          </a:p>
          <a:p>
            <a:endParaRPr lang="en-US" dirty="0"/>
          </a:p>
        </p:txBody>
      </p:sp>
    </p:spTree>
    <p:extLst>
      <p:ext uri="{BB962C8B-B14F-4D97-AF65-F5344CB8AC3E}">
        <p14:creationId xmlns="" xmlns:p14="http://schemas.microsoft.com/office/powerpoint/2010/main" val="19732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rgbClr val="FFC000"/>
          </a:solidFill>
        </p:spPr>
        <p:txBody>
          <a:bodyPr>
            <a:normAutofit/>
          </a:bodyPr>
          <a:lstStyle/>
          <a:p>
            <a:pPr algn="ctr"/>
            <a:r>
              <a:rPr lang="ro-RO" sz="2800" b="1" dirty="0"/>
              <a:t>50 de milioane de euro de la Ministerul Fondurilor Europene pentru dascăli:</a:t>
            </a:r>
            <a:endParaRPr lang="en-US" sz="2800" dirty="0"/>
          </a:p>
        </p:txBody>
      </p:sp>
      <p:sp>
        <p:nvSpPr>
          <p:cNvPr id="3" name="Content Placeholder 2"/>
          <p:cNvSpPr>
            <a:spLocks noGrp="1"/>
          </p:cNvSpPr>
          <p:nvPr>
            <p:ph sz="quarter" idx="1"/>
          </p:nvPr>
        </p:nvSpPr>
        <p:spPr>
          <a:xfrm>
            <a:off x="457200" y="1371600"/>
            <a:ext cx="7467600" cy="5102352"/>
          </a:xfrm>
        </p:spPr>
        <p:txBody>
          <a:bodyPr>
            <a:normAutofit/>
          </a:bodyPr>
          <a:lstStyle/>
          <a:p>
            <a:r>
              <a:rPr lang="ro-RO" b="1" dirty="0"/>
              <a:t> </a:t>
            </a:r>
            <a:r>
              <a:rPr lang="ro-RO" dirty="0"/>
              <a:t>Dascălii, inclusiv cei din universitar, vor primi un stimulent de 150 de euro pentru a face cursuri de formare profesională, inclusiv pe tema metodelor de predare pe sistem digital, în cadrul unui proiect în valoare de peste 50 de milioane de euro cofinanţat din fonduri europene, prin intermediul Programului Operaţional Sectorial Dezvoltarea Resurselor Umane. Oficialii iau în calcul un supliment de 10 euro pentru achiziţia de materiale didactice. (Adevărul) - </a:t>
            </a:r>
            <a:r>
              <a:rPr lang="ro-RO" u="sng" dirty="0">
                <a:hlinkClick r:id="rId2"/>
              </a:rPr>
              <a:t>http://adevarul.ro/educatie/scoala/50-milioane-euro-ministerul-fondurilor-europene-dascali-1_543659160d133766a8cb588a/index.html</a:t>
            </a:r>
            <a:endParaRPr lang="en-US" dirty="0"/>
          </a:p>
          <a:p>
            <a:endParaRPr lang="en-US" dirty="0"/>
          </a:p>
        </p:txBody>
      </p:sp>
    </p:spTree>
    <p:extLst>
      <p:ext uri="{BB962C8B-B14F-4D97-AF65-F5344CB8AC3E}">
        <p14:creationId xmlns="" xmlns:p14="http://schemas.microsoft.com/office/powerpoint/2010/main" val="185025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a:solidFill>
            <a:srgbClr val="FFC000"/>
          </a:solidFill>
        </p:spPr>
        <p:txBody>
          <a:bodyPr>
            <a:normAutofit/>
          </a:bodyPr>
          <a:lstStyle/>
          <a:p>
            <a:pPr algn="ctr"/>
            <a:r>
              <a:rPr lang="ro-RO" b="1" dirty="0"/>
              <a:t>Ministrul Muncii german: Ne bucurăm de forţa de muncă românească:</a:t>
            </a:r>
            <a:endParaRPr lang="en-US" dirty="0"/>
          </a:p>
        </p:txBody>
      </p:sp>
      <p:sp>
        <p:nvSpPr>
          <p:cNvPr id="3" name="Content Placeholder 2"/>
          <p:cNvSpPr>
            <a:spLocks noGrp="1"/>
          </p:cNvSpPr>
          <p:nvPr>
            <p:ph sz="quarter" idx="1"/>
          </p:nvPr>
        </p:nvSpPr>
        <p:spPr>
          <a:xfrm>
            <a:off x="457200" y="1676400"/>
            <a:ext cx="7467600" cy="4797552"/>
          </a:xfrm>
        </p:spPr>
        <p:txBody>
          <a:bodyPr/>
          <a:lstStyle/>
          <a:p>
            <a:r>
              <a:rPr lang="ro-RO" b="1" dirty="0"/>
              <a:t> </a:t>
            </a:r>
            <a:r>
              <a:rPr lang="ro-RO" dirty="0"/>
              <a:t>Ministrul federal al Muncii din Germania, Andrea Nahles, a declarat </a:t>
            </a:r>
            <a:r>
              <a:rPr lang="ro-RO" dirty="0" smtClean="0"/>
              <a:t>la </a:t>
            </a:r>
            <a:r>
              <a:rPr lang="ro-RO" dirty="0"/>
              <a:t>Bucureşti, că românii care lucrează în Germania sunt bine integraţi pe piaţa muncii şi în societate, demnitarul adăugând că se bucură de prezenţa acestei forţe de muncă, pentru că ajută la stabilizarea pieţei muncii. - </a:t>
            </a:r>
            <a:r>
              <a:rPr lang="ro-RO" u="sng" dirty="0">
                <a:hlinkClick r:id="rId2"/>
              </a:rPr>
              <a:t>http://www.cotidianul.ro/ministrul-muncii-german-ne-bucuram-de-forta-de-munca-romaneasca-248332/</a:t>
            </a:r>
            <a:endParaRPr lang="en-US" dirty="0"/>
          </a:p>
          <a:p>
            <a:endParaRPr lang="en-US" dirty="0"/>
          </a:p>
        </p:txBody>
      </p:sp>
    </p:spTree>
    <p:extLst>
      <p:ext uri="{BB962C8B-B14F-4D97-AF65-F5344CB8AC3E}">
        <p14:creationId xmlns="" xmlns:p14="http://schemas.microsoft.com/office/powerpoint/2010/main" val="391814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eblogforlove.com/wp-content/uploads/2014/09/lessons-learned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968" y="914400"/>
            <a:ext cx="4000500" cy="300037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sz="quarter" idx="1"/>
          </p:nvPr>
        </p:nvSpPr>
        <p:spPr>
          <a:xfrm>
            <a:off x="2819400" y="1295400"/>
            <a:ext cx="5562600" cy="5178552"/>
          </a:xfrm>
        </p:spPr>
        <p:txBody>
          <a:bodyPr>
            <a:noAutofit/>
          </a:bodyPr>
          <a:lstStyle/>
          <a:p>
            <a:pPr marL="0" indent="0" algn="r">
              <a:buNone/>
            </a:pPr>
            <a:r>
              <a:rPr lang="ro-RO" sz="4000" b="1" dirty="0" smtClean="0"/>
              <a:t>                   </a:t>
            </a:r>
            <a:r>
              <a:rPr lang="en-US" sz="4000" b="1" dirty="0" err="1" smtClean="0"/>
              <a:t>E</a:t>
            </a:r>
            <a:r>
              <a:rPr lang="en-US" sz="3600" b="1" dirty="0" err="1" smtClean="0"/>
              <a:t>ducaţia</a:t>
            </a:r>
            <a:r>
              <a:rPr lang="en-US" sz="3600" b="1" dirty="0" smtClean="0"/>
              <a:t> </a:t>
            </a:r>
            <a:r>
              <a:rPr lang="en-US" sz="3600" b="1" dirty="0" err="1" smtClean="0"/>
              <a:t>şi</a:t>
            </a:r>
            <a:r>
              <a:rPr lang="ro-RO" sz="3600" b="1" dirty="0"/>
              <a:t> </a:t>
            </a:r>
            <a:r>
              <a:rPr lang="ro-RO" sz="3600" b="1" dirty="0" smtClean="0"/>
              <a:t> </a:t>
            </a:r>
            <a:r>
              <a:rPr lang="en-US" sz="3600" b="1" dirty="0" err="1" smtClean="0"/>
              <a:t>formarea</a:t>
            </a:r>
            <a:r>
              <a:rPr lang="en-US" sz="3600" b="1" dirty="0" smtClean="0"/>
              <a:t> </a:t>
            </a:r>
            <a:r>
              <a:rPr lang="en-US" sz="3600" b="1" dirty="0" err="1" smtClean="0"/>
              <a:t>profesională</a:t>
            </a:r>
            <a:r>
              <a:rPr lang="en-US" sz="3600" b="1" dirty="0" smtClean="0"/>
              <a:t> </a:t>
            </a:r>
            <a:r>
              <a:rPr lang="ro-RO" sz="3600" b="1" dirty="0" smtClean="0"/>
              <a:t>î</a:t>
            </a:r>
            <a:r>
              <a:rPr lang="en-US" sz="3600" b="1" dirty="0" smtClean="0"/>
              <a:t>n </a:t>
            </a:r>
            <a:r>
              <a:rPr lang="en-US" sz="3600" b="1" dirty="0" err="1" smtClean="0"/>
              <a:t>cele</a:t>
            </a:r>
            <a:r>
              <a:rPr lang="en-US" sz="3600" b="1" dirty="0" smtClean="0"/>
              <a:t> </a:t>
            </a:r>
            <a:r>
              <a:rPr lang="en-US" sz="3600" b="1" dirty="0" err="1" smtClean="0"/>
              <a:t>mai</a:t>
            </a:r>
            <a:r>
              <a:rPr lang="en-US" sz="3600" b="1" dirty="0" smtClean="0"/>
              <a:t> </a:t>
            </a:r>
            <a:r>
              <a:rPr lang="en-US" sz="3600" b="1" dirty="0" err="1" smtClean="0"/>
              <a:t>recente</a:t>
            </a:r>
            <a:r>
              <a:rPr lang="en-US" sz="3600" b="1" dirty="0" smtClean="0"/>
              <a:t> </a:t>
            </a:r>
            <a:r>
              <a:rPr lang="en-US" sz="3600" b="1" dirty="0" err="1" smtClean="0"/>
              <a:t>studii</a:t>
            </a:r>
            <a:r>
              <a:rPr lang="en-US" sz="3600" b="1" dirty="0" smtClean="0"/>
              <a:t> </a:t>
            </a:r>
            <a:r>
              <a:rPr lang="ro-RO" sz="3600" b="1" dirty="0" smtClean="0"/>
              <a:t>ale Comisiei </a:t>
            </a:r>
            <a:r>
              <a:rPr lang="en-US" sz="3600" b="1" dirty="0" err="1" smtClean="0"/>
              <a:t>europene</a:t>
            </a:r>
            <a:endParaRPr lang="en-US" sz="3600" dirty="0"/>
          </a:p>
        </p:txBody>
      </p:sp>
    </p:spTree>
    <p:extLst>
      <p:ext uri="{BB962C8B-B14F-4D97-AF65-F5344CB8AC3E}">
        <p14:creationId xmlns="" xmlns:p14="http://schemas.microsoft.com/office/powerpoint/2010/main" val="272292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solidFill>
            <a:srgbClr val="FFC000"/>
          </a:solidFill>
        </p:spPr>
        <p:txBody>
          <a:bodyPr>
            <a:normAutofit fontScale="90000"/>
          </a:bodyPr>
          <a:lstStyle/>
          <a:p>
            <a:pPr algn="ctr"/>
            <a:r>
              <a:rPr lang="ro-RO" b="1" dirty="0"/>
              <a:t>Conlucrarea VET cu mediul de afaceri poate lupta împotriva șomajului în rândul tinerilor:</a:t>
            </a:r>
            <a:endParaRPr lang="en-US" dirty="0"/>
          </a:p>
        </p:txBody>
      </p:sp>
      <p:sp>
        <p:nvSpPr>
          <p:cNvPr id="3" name="Content Placeholder 2"/>
          <p:cNvSpPr>
            <a:spLocks noGrp="1"/>
          </p:cNvSpPr>
          <p:nvPr>
            <p:ph sz="quarter" idx="1"/>
          </p:nvPr>
        </p:nvSpPr>
        <p:spPr>
          <a:xfrm>
            <a:off x="457200" y="1447800"/>
            <a:ext cx="7924800" cy="5026152"/>
          </a:xfrm>
        </p:spPr>
        <p:txBody>
          <a:bodyPr>
            <a:normAutofit fontScale="92500"/>
          </a:bodyPr>
          <a:lstStyle/>
          <a:p>
            <a:pPr marL="0" indent="0">
              <a:buNone/>
            </a:pPr>
            <a:r>
              <a:rPr lang="ro-RO" dirty="0" smtClean="0"/>
              <a:t>Pentru </a:t>
            </a:r>
            <a:r>
              <a:rPr lang="ro-RO" dirty="0"/>
              <a:t>a rezolva problema deficitului de competențe din întreprinderile europene, </a:t>
            </a:r>
            <a:r>
              <a:rPr lang="ro-RO" b="1" dirty="0">
                <a:solidFill>
                  <a:srgbClr val="C00000"/>
                </a:solidFill>
              </a:rPr>
              <a:t>"trebuie să ne îndreptăm spre învățare și calitate în ucenicie, pentru a elimina cât mai mult posibil inegalităților în formare și pentru a atrage muncitorii </a:t>
            </a:r>
            <a:r>
              <a:rPr lang="ro-RO" b="1" dirty="0" smtClean="0">
                <a:solidFill>
                  <a:srgbClr val="C00000"/>
                </a:solidFill>
              </a:rPr>
              <a:t>slab calificaţi", </a:t>
            </a:r>
            <a:r>
              <a:rPr lang="ro-RO" dirty="0"/>
              <a:t>a declarat Directorul Cedefop </a:t>
            </a:r>
            <a:r>
              <a:rPr lang="ro-RO" b="1" dirty="0">
                <a:solidFill>
                  <a:srgbClr val="C00000"/>
                </a:solidFill>
              </a:rPr>
              <a:t>James Calleja </a:t>
            </a:r>
            <a:r>
              <a:rPr lang="ro-RO" dirty="0"/>
              <a:t>la </a:t>
            </a:r>
            <a:r>
              <a:rPr lang="ro-RO" dirty="0" smtClean="0"/>
              <a:t>Forumul </a:t>
            </a:r>
            <a:r>
              <a:rPr lang="ro-RO" dirty="0"/>
              <a:t>European de Afaceri pentru formare profesională (23-24 septembrie) de la Bruxelles. Piața forței de muncă duce lipsă de oameni cu competențe tehnice care au experiență de muncă și competențe transversale. Legarea educației de piața </a:t>
            </a:r>
            <a:r>
              <a:rPr lang="ro-RO" dirty="0" smtClean="0"/>
              <a:t>muncii </a:t>
            </a:r>
            <a:r>
              <a:rPr lang="ro-RO" dirty="0"/>
              <a:t>este imperativă ținând cont de faptul că există în acest moment </a:t>
            </a:r>
            <a:r>
              <a:rPr lang="ro-RO" b="1" dirty="0">
                <a:solidFill>
                  <a:srgbClr val="C00000"/>
                </a:solidFill>
              </a:rPr>
              <a:t>peste 2 milioane de locuri de muncă libere</a:t>
            </a:r>
            <a:r>
              <a:rPr lang="ro-RO" dirty="0"/>
              <a:t> și aproape </a:t>
            </a:r>
            <a:r>
              <a:rPr lang="ro-RO" b="1" dirty="0">
                <a:solidFill>
                  <a:srgbClr val="C00000"/>
                </a:solidFill>
              </a:rPr>
              <a:t>25 de milioane de șomeri în UE. </a:t>
            </a:r>
            <a:r>
              <a:rPr lang="ro-RO" dirty="0" smtClean="0"/>
              <a:t>(</a:t>
            </a:r>
            <a:r>
              <a:rPr lang="ro-RO" dirty="0"/>
              <a:t>Cedefop) -  </a:t>
            </a:r>
            <a:r>
              <a:rPr lang="ro-RO" u="sng" dirty="0">
                <a:hlinkClick r:id="rId2"/>
              </a:rPr>
              <a:t>http://www.cedefop.europa.eu/EN/news/24548.aspx</a:t>
            </a:r>
            <a:endParaRPr lang="en-US" dirty="0"/>
          </a:p>
          <a:p>
            <a:pPr marL="0" indent="0">
              <a:buNone/>
            </a:pPr>
            <a:endParaRPr lang="en-US" dirty="0"/>
          </a:p>
        </p:txBody>
      </p:sp>
    </p:spTree>
    <p:extLst>
      <p:ext uri="{BB962C8B-B14F-4D97-AF65-F5344CB8AC3E}">
        <p14:creationId xmlns="" xmlns:p14="http://schemas.microsoft.com/office/powerpoint/2010/main" val="53073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265238"/>
          </a:xfrm>
          <a:solidFill>
            <a:srgbClr val="FFC000"/>
          </a:solidFill>
        </p:spPr>
        <p:txBody>
          <a:bodyPr/>
          <a:lstStyle/>
          <a:p>
            <a:pPr algn="ctr"/>
            <a:r>
              <a:rPr lang="ro-RO" b="1" dirty="0"/>
              <a:t>Educație și formare profesională: </a:t>
            </a:r>
            <a:r>
              <a:rPr lang="en-US" b="1" dirty="0" smtClean="0"/>
              <a:t/>
            </a:r>
            <a:br>
              <a:rPr lang="en-US" b="1" dirty="0" smtClean="0"/>
            </a:br>
            <a:r>
              <a:rPr lang="ro-RO" b="1" dirty="0" smtClean="0"/>
              <a:t>un </a:t>
            </a:r>
            <a:r>
              <a:rPr lang="ro-RO" b="1" dirty="0"/>
              <a:t>drum spre excelență: </a:t>
            </a:r>
            <a:endParaRPr lang="en-US" dirty="0"/>
          </a:p>
        </p:txBody>
      </p:sp>
      <p:sp>
        <p:nvSpPr>
          <p:cNvPr id="3" name="Content Placeholder 2"/>
          <p:cNvSpPr>
            <a:spLocks noGrp="1"/>
          </p:cNvSpPr>
          <p:nvPr>
            <p:ph sz="quarter" idx="1"/>
          </p:nvPr>
        </p:nvSpPr>
        <p:spPr/>
        <p:txBody>
          <a:bodyPr>
            <a:normAutofit fontScale="92500" lnSpcReduction="20000"/>
          </a:bodyPr>
          <a:lstStyle/>
          <a:p>
            <a:r>
              <a:rPr lang="ro-RO" dirty="0" smtClean="0"/>
              <a:t>Conferinţă CEDEFOP, </a:t>
            </a:r>
            <a:r>
              <a:rPr lang="ro-RO" dirty="0"/>
              <a:t>directorul </a:t>
            </a:r>
            <a:r>
              <a:rPr lang="ro-RO" dirty="0" smtClean="0"/>
              <a:t>James Calleja a răspuns la întrebarea</a:t>
            </a:r>
            <a:r>
              <a:rPr lang="ro-RO" b="1" dirty="0" smtClean="0">
                <a:solidFill>
                  <a:srgbClr val="C00000"/>
                </a:solidFill>
              </a:rPr>
              <a:t> </a:t>
            </a:r>
            <a:r>
              <a:rPr lang="ro-RO" b="1" dirty="0">
                <a:solidFill>
                  <a:srgbClr val="C00000"/>
                </a:solidFill>
              </a:rPr>
              <a:t>dacă educația și formarea </a:t>
            </a:r>
            <a:r>
              <a:rPr lang="ro-RO" b="1" dirty="0" smtClean="0">
                <a:solidFill>
                  <a:srgbClr val="C00000"/>
                </a:solidFill>
              </a:rPr>
              <a:t>profesională </a:t>
            </a:r>
            <a:r>
              <a:rPr lang="ro-RO" b="1" dirty="0">
                <a:solidFill>
                  <a:srgbClr val="C00000"/>
                </a:solidFill>
              </a:rPr>
              <a:t>reprezintă capătul drumului sau  începutul unei cariere universitare.</a:t>
            </a:r>
            <a:r>
              <a:rPr lang="ro-RO" dirty="0"/>
              <a:t> În multe țări, </a:t>
            </a:r>
            <a:r>
              <a:rPr lang="ro-RO" b="1" dirty="0">
                <a:solidFill>
                  <a:srgbClr val="C00000"/>
                </a:solidFill>
              </a:rPr>
              <a:t>VET și în special ucenicia, sunt încă percepute ca fiind o a doua șansă</a:t>
            </a:r>
            <a:r>
              <a:rPr lang="ro-RO" dirty="0"/>
              <a:t>, iar </a:t>
            </a:r>
            <a:r>
              <a:rPr lang="ro-RO" dirty="0" smtClean="0"/>
              <a:t>instituțiile </a:t>
            </a:r>
            <a:r>
              <a:rPr lang="ro-RO" dirty="0"/>
              <a:t>de educație și formare profesională nu au un grad ridicat de atractivitate. </a:t>
            </a:r>
            <a:endParaRPr lang="ro-RO" dirty="0" smtClean="0"/>
          </a:p>
          <a:p>
            <a:r>
              <a:rPr lang="ro-RO" dirty="0" smtClean="0"/>
              <a:t>Directorul </a:t>
            </a:r>
            <a:r>
              <a:rPr lang="ro-RO" dirty="0"/>
              <a:t>Cedefop a concluzionat că </a:t>
            </a:r>
            <a:r>
              <a:rPr lang="ro-RO" b="1" dirty="0">
                <a:solidFill>
                  <a:srgbClr val="C00000"/>
                </a:solidFill>
              </a:rPr>
              <a:t>"rolul jucat de personalul care se ocupă cu orientarea și consilierea în școli este vital pentru a face educația și formarea profesională mai atractivă</a:t>
            </a:r>
            <a:r>
              <a:rPr lang="ro-RO" dirty="0"/>
              <a:t>. Dar nu este suficient să modificam structurile și să oferim instrumentele necesare, avem nevoie, de asemenea, de siguranța că rezultatele așteptate vor fi </a:t>
            </a:r>
            <a:r>
              <a:rPr lang="ro-RO" dirty="0" smtClean="0"/>
              <a:t>atinse”. </a:t>
            </a:r>
            <a:r>
              <a:rPr lang="ro-RO" dirty="0"/>
              <a:t>(Cedefop)        - </a:t>
            </a:r>
            <a:r>
              <a:rPr lang="ro-RO" u="sng" dirty="0">
                <a:hlinkClick r:id="rId2"/>
              </a:rPr>
              <a:t>http://www.cedefop.europa.eu/EN/news/24513.aspx</a:t>
            </a:r>
            <a:endParaRPr lang="en-US" dirty="0"/>
          </a:p>
          <a:p>
            <a:endParaRPr lang="en-US" dirty="0"/>
          </a:p>
        </p:txBody>
      </p:sp>
    </p:spTree>
    <p:extLst>
      <p:ext uri="{BB962C8B-B14F-4D97-AF65-F5344CB8AC3E}">
        <p14:creationId xmlns="" xmlns:p14="http://schemas.microsoft.com/office/powerpoint/2010/main" val="315312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a:solidFill>
            <a:srgbClr val="FFC000"/>
          </a:solidFill>
        </p:spPr>
        <p:txBody>
          <a:bodyPr>
            <a:normAutofit fontScale="90000"/>
          </a:bodyPr>
          <a:lstStyle/>
          <a:p>
            <a:pPr algn="ctr"/>
            <a:r>
              <a:rPr lang="ro-RO" b="1" dirty="0"/>
              <a:t>Raportul Horizon îndeamnă școlile să răspundă provocării complexe reprezentate de abilitățile digitale:</a:t>
            </a:r>
            <a:endParaRPr lang="en-US" dirty="0"/>
          </a:p>
        </p:txBody>
      </p:sp>
      <p:sp>
        <p:nvSpPr>
          <p:cNvPr id="3" name="Content Placeholder 2"/>
          <p:cNvSpPr>
            <a:spLocks noGrp="1"/>
          </p:cNvSpPr>
          <p:nvPr>
            <p:ph sz="quarter" idx="1"/>
          </p:nvPr>
        </p:nvSpPr>
        <p:spPr/>
        <p:txBody>
          <a:bodyPr>
            <a:normAutofit/>
          </a:bodyPr>
          <a:lstStyle/>
          <a:p>
            <a:r>
              <a:rPr lang="ro-RO" dirty="0" smtClean="0"/>
              <a:t>Conform </a:t>
            </a:r>
            <a:r>
              <a:rPr lang="ro-RO" dirty="0"/>
              <a:t>unui raport publicat de Comisia Europeană și de New Media Consortium, </a:t>
            </a:r>
            <a:r>
              <a:rPr lang="ro-RO" b="1" dirty="0">
                <a:solidFill>
                  <a:srgbClr val="C00000"/>
                </a:solidFill>
              </a:rPr>
              <a:t>abilitățile și competențele digitale limitate de care dau dovadă elevii</a:t>
            </a:r>
            <a:r>
              <a:rPr lang="ro-RO" dirty="0"/>
              <a:t> și necesitatea de a integra </a:t>
            </a:r>
            <a:r>
              <a:rPr lang="ro-RO" b="1" dirty="0">
                <a:solidFill>
                  <a:srgbClr val="C00000"/>
                </a:solidFill>
              </a:rPr>
              <a:t>utilizarea eficientă a tehnologiilor informației și comunicațiilor în formarea cadrelor didactice</a:t>
            </a:r>
            <a:r>
              <a:rPr lang="ro-RO" dirty="0"/>
              <a:t> sunt unele dintre cele mai presante provocări cu care se confruntă învățământul școlar din Europa în prezent. </a:t>
            </a:r>
            <a:endParaRPr lang="ro-RO" dirty="0" smtClean="0"/>
          </a:p>
          <a:p>
            <a:r>
              <a:rPr lang="ro-RO" dirty="0" smtClean="0"/>
              <a:t>DG EAC </a:t>
            </a:r>
            <a:r>
              <a:rPr lang="ro-RO" dirty="0"/>
              <a:t>- </a:t>
            </a:r>
            <a:r>
              <a:rPr lang="ro-RO" u="sng" dirty="0">
                <a:hlinkClick r:id="rId2"/>
              </a:rPr>
              <a:t>http://europa.eu/rapid/press-release_IP-14-1075_ro.htm</a:t>
            </a:r>
            <a:endParaRPr lang="en-US" dirty="0"/>
          </a:p>
        </p:txBody>
      </p:sp>
    </p:spTree>
    <p:extLst>
      <p:ext uri="{BB962C8B-B14F-4D97-AF65-F5344CB8AC3E}">
        <p14:creationId xmlns="" xmlns:p14="http://schemas.microsoft.com/office/powerpoint/2010/main" val="91808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ticol ZIAR UK.jpg"/>
          <p:cNvPicPr>
            <a:picLocks noChangeAspect="1"/>
          </p:cNvPicPr>
          <p:nvPr/>
        </p:nvPicPr>
        <p:blipFill>
          <a:blip r:embed="rId2" cstate="print"/>
          <a:stretch>
            <a:fillRect/>
          </a:stretch>
        </p:blipFill>
        <p:spPr>
          <a:xfrm>
            <a:off x="76200" y="0"/>
            <a:ext cx="6002241" cy="6858000"/>
          </a:xfrm>
          <a:prstGeom prst="rect">
            <a:avLst/>
          </a:prstGeom>
        </p:spPr>
      </p:pic>
      <p:sp>
        <p:nvSpPr>
          <p:cNvPr id="6" name="TextBox 5"/>
          <p:cNvSpPr txBox="1"/>
          <p:nvPr/>
        </p:nvSpPr>
        <p:spPr>
          <a:xfrm>
            <a:off x="6019800" y="0"/>
            <a:ext cx="2819400" cy="6863417"/>
          </a:xfrm>
          <a:prstGeom prst="rect">
            <a:avLst/>
          </a:prstGeom>
          <a:solidFill>
            <a:schemeClr val="accent3">
              <a:lumMod val="20000"/>
              <a:lumOff val="80000"/>
            </a:schemeClr>
          </a:solidFill>
        </p:spPr>
        <p:txBody>
          <a:bodyPr wrap="square" rtlCol="0">
            <a:spAutoFit/>
          </a:bodyPr>
          <a:lstStyle/>
          <a:p>
            <a:endParaRPr lang="ro-RO" sz="2200" b="1" dirty="0" smtClean="0"/>
          </a:p>
          <a:p>
            <a:r>
              <a:rPr lang="ro-RO" sz="2200" b="1" dirty="0" smtClean="0"/>
              <a:t>1 mil. tineri britanici șomeri:</a:t>
            </a:r>
            <a:endParaRPr lang="en-US" sz="2200" b="1" dirty="0" smtClean="0"/>
          </a:p>
          <a:p>
            <a:pPr lvl="0"/>
            <a:r>
              <a:rPr lang="ro-RO" sz="2200" b="1" dirty="0" smtClean="0"/>
              <a:t>40% - simptome de boli mintale din cauza șomajului;</a:t>
            </a:r>
            <a:endParaRPr lang="en-US" sz="2200" b="1" dirty="0" smtClean="0"/>
          </a:p>
          <a:p>
            <a:pPr lvl="0"/>
            <a:r>
              <a:rPr lang="ro-RO" sz="2200" b="1" dirty="0" smtClean="0"/>
              <a:t>- pentru 25% au fost prescrise antidepresive</a:t>
            </a:r>
            <a:endParaRPr lang="en-US" sz="2200" b="1" dirty="0" smtClean="0"/>
          </a:p>
          <a:p>
            <a:pPr lvl="0"/>
            <a:r>
              <a:rPr lang="ro-RO" sz="2200" b="1" dirty="0" smtClean="0"/>
              <a:t>- 29 % au suferit de atacuri de panică</a:t>
            </a:r>
            <a:endParaRPr lang="en-US" sz="2200" b="1" dirty="0" smtClean="0"/>
          </a:p>
          <a:p>
            <a:pPr lvl="0"/>
            <a:r>
              <a:rPr lang="ro-RO" sz="2200" b="1" dirty="0" smtClean="0"/>
              <a:t>- 39 % au suferit de insomnie</a:t>
            </a:r>
            <a:endParaRPr lang="en-US" sz="2200" b="1" dirty="0" smtClean="0"/>
          </a:p>
          <a:p>
            <a:pPr lvl="0"/>
            <a:r>
              <a:rPr lang="ro-RO" sz="2200" b="1" dirty="0" smtClean="0"/>
              <a:t>- 32 % au avut gânduri de suicid </a:t>
            </a:r>
            <a:endParaRPr lang="en-US" sz="2200" b="1" dirty="0" smtClean="0"/>
          </a:p>
          <a:p>
            <a:pPr>
              <a:buFontTx/>
              <a:buChar char="-"/>
            </a:pPr>
            <a:r>
              <a:rPr lang="ro-RO" sz="2200" b="1" dirty="0" smtClean="0"/>
              <a:t>24% s-au automutilat.</a:t>
            </a:r>
          </a:p>
          <a:p>
            <a:pPr>
              <a:buFontTx/>
              <a:buChar char="-"/>
            </a:pPr>
            <a:endParaRPr lang="en-US" sz="2200" b="1" dirty="0"/>
          </a:p>
        </p:txBody>
      </p:sp>
    </p:spTree>
    <p:extLst>
      <p:ext uri="{BB962C8B-B14F-4D97-AF65-F5344CB8AC3E}">
        <p14:creationId xmlns="" xmlns:p14="http://schemas.microsoft.com/office/powerpoint/2010/main" val="383045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a:solidFill>
            <a:srgbClr val="FFC000"/>
          </a:solidFill>
        </p:spPr>
        <p:txBody>
          <a:bodyPr>
            <a:normAutofit fontScale="90000"/>
          </a:bodyPr>
          <a:lstStyle/>
          <a:p>
            <a:pPr algn="ctr"/>
            <a:r>
              <a:rPr lang="ro-RO" b="1" dirty="0"/>
              <a:t>Ocuparea forței de muncă și situația socială: Buletinul trimestrial arată că redresarea este încă </a:t>
            </a:r>
            <a:r>
              <a:rPr lang="ro-RO" b="1" dirty="0" smtClean="0"/>
              <a:t>fragilă</a:t>
            </a:r>
            <a:endParaRPr lang="en-US" dirty="0"/>
          </a:p>
        </p:txBody>
      </p:sp>
      <p:sp>
        <p:nvSpPr>
          <p:cNvPr id="3" name="Content Placeholder 2"/>
          <p:cNvSpPr>
            <a:spLocks noGrp="1"/>
          </p:cNvSpPr>
          <p:nvPr>
            <p:ph sz="quarter" idx="1"/>
          </p:nvPr>
        </p:nvSpPr>
        <p:spPr>
          <a:xfrm>
            <a:off x="457200" y="1600200"/>
            <a:ext cx="8001000" cy="4953000"/>
          </a:xfrm>
        </p:spPr>
        <p:txBody>
          <a:bodyPr>
            <a:normAutofit fontScale="92500" lnSpcReduction="10000"/>
          </a:bodyPr>
          <a:lstStyle/>
          <a:p>
            <a:r>
              <a:rPr lang="ro-RO" dirty="0" smtClean="0"/>
              <a:t>Cel </a:t>
            </a:r>
            <a:r>
              <a:rPr lang="ro-RO" dirty="0"/>
              <a:t>mai recent Buletin trimestrial al Comisiei Europene privind ocuparea forței de muncă și situația socială arată că </a:t>
            </a:r>
            <a:r>
              <a:rPr lang="ro-RO" b="1" dirty="0">
                <a:solidFill>
                  <a:srgbClr val="C00000"/>
                </a:solidFill>
              </a:rPr>
              <a:t>redresarea economică care a început în primăvara anului 2013 este încă fragilă și că evoluțiile viitoare privind ocuparea forței de muncă rămân incerte</a:t>
            </a:r>
            <a:r>
              <a:rPr lang="ro-RO" dirty="0"/>
              <a:t>. Situația tinerilor s-a îmbunătățit, rata șomajului înregistrând o scădere importantă în majoritatea statelor membre. </a:t>
            </a:r>
            <a:r>
              <a:rPr lang="ro-RO" b="1" dirty="0">
                <a:solidFill>
                  <a:srgbClr val="C00000"/>
                </a:solidFill>
              </a:rPr>
              <a:t>Dezvoltarea competențelor necesare și utilizarea lor </a:t>
            </a:r>
            <a:r>
              <a:rPr lang="ro-RO" dirty="0"/>
              <a:t>în cel mai bun mod posibil sunt esențiale </a:t>
            </a:r>
            <a:r>
              <a:rPr lang="ro-RO" b="1" dirty="0">
                <a:solidFill>
                  <a:srgbClr val="C00000"/>
                </a:solidFill>
              </a:rPr>
              <a:t>pentru a crește productivitatea, pentru a favoriza competitivitatea pe plan internațional și pentru a promova o creștere durabilă și favorabilă incluziunii în UE</a:t>
            </a:r>
            <a:r>
              <a:rPr lang="ro-RO" b="1" dirty="0" smtClean="0">
                <a:solidFill>
                  <a:srgbClr val="C00000"/>
                </a:solidFill>
              </a:rPr>
              <a:t>.</a:t>
            </a:r>
          </a:p>
          <a:p>
            <a:r>
              <a:rPr lang="ro-RO" dirty="0" smtClean="0"/>
              <a:t>(</a:t>
            </a:r>
            <a:r>
              <a:rPr lang="ro-RO" dirty="0"/>
              <a:t>Comisia Europeană) - </a:t>
            </a:r>
            <a:r>
              <a:rPr lang="ro-RO" u="sng" dirty="0">
                <a:hlinkClick r:id="rId2"/>
              </a:rPr>
              <a:t>http://europa.eu/rapid/press-release_IP-14-1096_ro.htm</a:t>
            </a:r>
            <a:endParaRPr lang="en-US" dirty="0"/>
          </a:p>
          <a:p>
            <a:endParaRPr lang="en-US" dirty="0"/>
          </a:p>
        </p:txBody>
      </p:sp>
    </p:spTree>
    <p:extLst>
      <p:ext uri="{BB962C8B-B14F-4D97-AF65-F5344CB8AC3E}">
        <p14:creationId xmlns="" xmlns:p14="http://schemas.microsoft.com/office/powerpoint/2010/main" val="2628507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1"/>
          <p:cNvSpPr>
            <a:spLocks noGrp="1"/>
          </p:cNvSpPr>
          <p:nvPr>
            <p:ph type="title"/>
          </p:nvPr>
        </p:nvSpPr>
        <p:spPr>
          <a:xfrm>
            <a:off x="457200" y="274638"/>
            <a:ext cx="8001000" cy="1143000"/>
          </a:xfrm>
        </p:spPr>
        <p:txBody>
          <a:bodyPr>
            <a:normAutofit/>
          </a:bodyPr>
          <a:lstStyle/>
          <a:p>
            <a:pPr algn="ctr" eaLnBrk="1" hangingPunct="1">
              <a:buFont typeface="Wingdings 2" pitchFamily="-111" charset="2"/>
              <a:buNone/>
            </a:pPr>
            <a:r>
              <a:rPr lang="ro-RO" altLang="en-US" sz="4800" b="1" i="1" dirty="0" smtClean="0">
                <a:solidFill>
                  <a:schemeClr val="accent1"/>
                </a:solidFill>
              </a:rPr>
              <a:t>Vă mulţumim!</a:t>
            </a:r>
            <a:endParaRPr lang="en-US" altLang="en-US" sz="4800" b="1" i="1" dirty="0" smtClean="0">
              <a:solidFill>
                <a:schemeClr val="accent1"/>
              </a:solidFill>
            </a:endParaRPr>
          </a:p>
        </p:txBody>
      </p:sp>
      <p:sp>
        <p:nvSpPr>
          <p:cNvPr id="3" name="Content Placeholder 2"/>
          <p:cNvSpPr>
            <a:spLocks noGrp="1"/>
          </p:cNvSpPr>
          <p:nvPr>
            <p:ph sz="quarter" idx="1"/>
          </p:nvPr>
        </p:nvSpPr>
        <p:spPr>
          <a:xfrm>
            <a:off x="457200" y="1981200"/>
            <a:ext cx="7467600" cy="4492752"/>
          </a:xfrm>
        </p:spPr>
        <p:txBody>
          <a:bodyPr>
            <a:normAutofit/>
          </a:bodyPr>
          <a:lstStyle/>
          <a:p>
            <a:pPr marL="0" indent="0" algn="ctr">
              <a:buNone/>
            </a:pPr>
            <a:endParaRPr lang="en-US" sz="3200" dirty="0" smtClean="0"/>
          </a:p>
          <a:p>
            <a:pPr marL="0" indent="0" algn="ctr">
              <a:buNone/>
            </a:pPr>
            <a:r>
              <a:rPr lang="ro-RO" sz="3400" b="1" dirty="0" smtClean="0"/>
              <a:t>ANC</a:t>
            </a:r>
          </a:p>
          <a:p>
            <a:pPr marL="0" indent="0" algn="ctr">
              <a:buNone/>
            </a:pPr>
            <a:r>
              <a:rPr lang="ro-RO" sz="3400" b="1" dirty="0" smtClean="0"/>
              <a:t>Autoritatea Naţională pentru Calificări</a:t>
            </a:r>
          </a:p>
          <a:p>
            <a:pPr marL="0" indent="0" algn="ctr">
              <a:buNone/>
            </a:pPr>
            <a:r>
              <a:rPr lang="en-US" sz="3600" i="1" dirty="0" smtClean="0">
                <a:solidFill>
                  <a:schemeClr val="accent1"/>
                </a:solidFill>
              </a:rPr>
              <a:t>o</a:t>
            </a:r>
            <a:r>
              <a:rPr lang="ro-RO" sz="3600" i="1" dirty="0" smtClean="0">
                <a:solidFill>
                  <a:schemeClr val="accent1"/>
                </a:solidFill>
              </a:rPr>
              <a:t>ffice</a:t>
            </a:r>
            <a:r>
              <a:rPr lang="en-US" sz="3600" i="1" dirty="0" smtClean="0">
                <a:solidFill>
                  <a:schemeClr val="accent1"/>
                </a:solidFill>
              </a:rPr>
              <a:t>@anc.edu.ro</a:t>
            </a:r>
          </a:p>
          <a:p>
            <a:pPr marL="0" indent="0" algn="ctr">
              <a:buNone/>
            </a:pPr>
            <a:r>
              <a:rPr lang="en-US" sz="3600" i="1" dirty="0" smtClean="0">
                <a:solidFill>
                  <a:schemeClr val="accent1"/>
                </a:solidFill>
              </a:rPr>
              <a:t>www.anc.edu.ro</a:t>
            </a:r>
          </a:p>
          <a:p>
            <a:pPr marL="0" indent="0">
              <a:buNone/>
            </a:pPr>
            <a:endParaRPr lang="en-US" dirty="0"/>
          </a:p>
        </p:txBody>
      </p:sp>
      <p:pic>
        <p:nvPicPr>
          <p:cNvPr id="5" name="Picture 4"/>
          <p:cNvPicPr/>
          <p:nvPr/>
        </p:nvPicPr>
        <p:blipFill>
          <a:blip r:embed="rId2" cstate="print"/>
          <a:srcRect/>
          <a:stretch>
            <a:fillRect/>
          </a:stretch>
        </p:blipFill>
        <p:spPr bwMode="auto">
          <a:xfrm>
            <a:off x="0" y="1828800"/>
            <a:ext cx="2743200" cy="1371600"/>
          </a:xfrm>
          <a:prstGeom prst="rect">
            <a:avLst/>
          </a:prstGeom>
          <a:noFill/>
          <a:ln w="9525">
            <a:noFill/>
            <a:miter lim="800000"/>
            <a:headEnd/>
            <a:tailEnd/>
          </a:ln>
        </p:spPr>
      </p:pic>
    </p:spTree>
    <p:extLst>
      <p:ext uri="{BB962C8B-B14F-4D97-AF65-F5344CB8AC3E}">
        <p14:creationId xmlns="" xmlns:p14="http://schemas.microsoft.com/office/powerpoint/2010/main" val="249430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a.tif"/>
          <p:cNvPicPr>
            <a:picLocks noChangeAspect="1"/>
          </p:cNvPicPr>
          <p:nvPr/>
        </p:nvPicPr>
        <p:blipFill>
          <a:blip r:embed="rId2" cstate="print"/>
          <a:stretch>
            <a:fillRect/>
          </a:stretch>
        </p:blipFill>
        <p:spPr>
          <a:xfrm>
            <a:off x="0" y="0"/>
            <a:ext cx="9144000" cy="6126840"/>
          </a:xfrm>
          <a:prstGeom prst="rect">
            <a:avLst/>
          </a:prstGeom>
        </p:spPr>
      </p:pic>
    </p:spTree>
    <p:extLst>
      <p:ext uri="{BB962C8B-B14F-4D97-AF65-F5344CB8AC3E}">
        <p14:creationId xmlns="" xmlns:p14="http://schemas.microsoft.com/office/powerpoint/2010/main" val="264882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a:solidFill>
            <a:srgbClr val="FFC000"/>
          </a:solidFill>
        </p:spPr>
        <p:txBody>
          <a:bodyPr/>
          <a:lstStyle/>
          <a:p>
            <a:pPr algn="ctr"/>
            <a:r>
              <a:rPr lang="ro-RO" b="1" dirty="0"/>
              <a:t>Î</a:t>
            </a:r>
            <a:r>
              <a:rPr lang="en-US" b="1" dirty="0" err="1" smtClean="0"/>
              <a:t>ntrebare</a:t>
            </a:r>
            <a:r>
              <a:rPr lang="en-US" b="1" dirty="0" smtClean="0"/>
              <a:t> </a:t>
            </a:r>
            <a:r>
              <a:rPr lang="en-US" b="1" dirty="0" err="1" smtClean="0"/>
              <a:t>adresat</a:t>
            </a:r>
            <a:r>
              <a:rPr lang="ro-RO" b="1" dirty="0" smtClean="0"/>
              <a:t>ă în cadrul conferinţei de presă</a:t>
            </a:r>
            <a:endParaRPr lang="en-US" b="1" dirty="0"/>
          </a:p>
        </p:txBody>
      </p:sp>
      <p:sp>
        <p:nvSpPr>
          <p:cNvPr id="3" name="Content Placeholder 2"/>
          <p:cNvSpPr>
            <a:spLocks noGrp="1"/>
          </p:cNvSpPr>
          <p:nvPr>
            <p:ph sz="quarter" idx="1"/>
          </p:nvPr>
        </p:nvSpPr>
        <p:spPr>
          <a:xfrm>
            <a:off x="457200" y="2209800"/>
            <a:ext cx="7467600" cy="4264152"/>
          </a:xfrm>
        </p:spPr>
        <p:txBody>
          <a:bodyPr>
            <a:normAutofit/>
          </a:bodyPr>
          <a:lstStyle/>
          <a:p>
            <a:r>
              <a:rPr lang="en-US" sz="3200" dirty="0" smtClean="0"/>
              <a:t>Cum </a:t>
            </a:r>
            <a:r>
              <a:rPr lang="ro-RO" sz="3200" dirty="0" smtClean="0"/>
              <a:t>îşi pot găsi şomerii un loc de muncă sau cum îi ajută </a:t>
            </a:r>
            <a:r>
              <a:rPr lang="ro-RO" sz="3200" b="1" dirty="0" smtClean="0">
                <a:solidFill>
                  <a:srgbClr val="FF0000"/>
                </a:solidFill>
              </a:rPr>
              <a:t>această campanie </a:t>
            </a:r>
            <a:r>
              <a:rPr lang="ro-RO" sz="3200" b="1" dirty="0">
                <a:solidFill>
                  <a:srgbClr val="FF0000"/>
                </a:solidFill>
              </a:rPr>
              <a:t>de conştientizare a învăţării pe tot parcursul </a:t>
            </a:r>
            <a:r>
              <a:rPr lang="ro-RO" sz="3200" b="1" dirty="0" smtClean="0">
                <a:solidFill>
                  <a:srgbClr val="FF0000"/>
                </a:solidFill>
              </a:rPr>
              <a:t>vieţii</a:t>
            </a:r>
            <a:r>
              <a:rPr lang="ro-RO" sz="3200" dirty="0" smtClean="0"/>
              <a:t>, să-şi găsească un loc de muncă</a:t>
            </a:r>
            <a:r>
              <a:rPr lang="en-US" sz="3200" dirty="0" smtClean="0"/>
              <a:t>?</a:t>
            </a:r>
            <a:endParaRPr lang="en-US" sz="3200" dirty="0"/>
          </a:p>
        </p:txBody>
      </p:sp>
    </p:spTree>
    <p:extLst>
      <p:ext uri="{BB962C8B-B14F-4D97-AF65-F5344CB8AC3E}">
        <p14:creationId xmlns="" xmlns:p14="http://schemas.microsoft.com/office/powerpoint/2010/main" val="182293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eblogforlove.com/wp-content/uploads/2014/09/lessons-learned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968" y="914400"/>
            <a:ext cx="4000500" cy="300037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sz="quarter" idx="1"/>
          </p:nvPr>
        </p:nvSpPr>
        <p:spPr>
          <a:xfrm>
            <a:off x="2590800" y="1066800"/>
            <a:ext cx="5791200" cy="5407152"/>
          </a:xfrm>
        </p:spPr>
        <p:txBody>
          <a:bodyPr>
            <a:noAutofit/>
          </a:bodyPr>
          <a:lstStyle/>
          <a:p>
            <a:pPr marL="0" indent="0">
              <a:buNone/>
            </a:pPr>
            <a:r>
              <a:rPr lang="ro-RO" sz="4000" b="1" dirty="0" smtClean="0"/>
              <a:t>                                              					    				    </a:t>
            </a:r>
            <a:r>
              <a:rPr lang="en-US" sz="3600" b="1" dirty="0" smtClean="0"/>
              <a:t>Cum </a:t>
            </a:r>
            <a:r>
              <a:rPr lang="en-US" sz="3600" b="1" dirty="0" err="1" smtClean="0"/>
              <a:t>este</a:t>
            </a:r>
            <a:r>
              <a:rPr lang="ro-RO" sz="3600" b="1" dirty="0" smtClean="0"/>
              <a:t>    	</a:t>
            </a:r>
            <a:r>
              <a:rPr lang="en-US" sz="3600" b="1" dirty="0" err="1" smtClean="0"/>
              <a:t>descris</a:t>
            </a:r>
            <a:r>
              <a:rPr lang="ro-RO" sz="3600" b="1" dirty="0" smtClean="0"/>
              <a:t>ă </a:t>
            </a:r>
            <a:r>
              <a:rPr lang="en-US" sz="3600" b="1" dirty="0" err="1" smtClean="0"/>
              <a:t>educaţia</a:t>
            </a:r>
            <a:r>
              <a:rPr lang="en-US" sz="3600" b="1" dirty="0" smtClean="0"/>
              <a:t> </a:t>
            </a:r>
            <a:r>
              <a:rPr lang="en-US" sz="3600" b="1" dirty="0" err="1" smtClean="0"/>
              <a:t>şi</a:t>
            </a:r>
            <a:r>
              <a:rPr lang="ro-RO" sz="3600" b="1" dirty="0"/>
              <a:t> </a:t>
            </a:r>
            <a:r>
              <a:rPr lang="ro-RO" sz="3600" b="1" dirty="0" smtClean="0"/>
              <a:t> </a:t>
            </a:r>
            <a:r>
              <a:rPr lang="en-US" sz="3600" b="1" dirty="0" err="1" smtClean="0"/>
              <a:t>formarea</a:t>
            </a:r>
            <a:r>
              <a:rPr lang="en-US" sz="3600" b="1" dirty="0" smtClean="0"/>
              <a:t> </a:t>
            </a:r>
            <a:r>
              <a:rPr lang="en-US" sz="3600" b="1" dirty="0" err="1"/>
              <a:t>profesională</a:t>
            </a:r>
            <a:r>
              <a:rPr lang="en-US" sz="3600" b="1" dirty="0"/>
              <a:t> </a:t>
            </a:r>
            <a:r>
              <a:rPr lang="ro-RO" sz="3600" b="1" dirty="0" smtClean="0"/>
              <a:t>				    </a:t>
            </a:r>
            <a:r>
              <a:rPr lang="en-US" sz="3600" b="1" dirty="0" err="1" smtClean="0"/>
              <a:t>în</a:t>
            </a:r>
            <a:r>
              <a:rPr lang="ro-RO" sz="3600" b="1" dirty="0" smtClean="0"/>
              <a:t> presă</a:t>
            </a:r>
            <a:r>
              <a:rPr lang="en-US" sz="3600" b="1" dirty="0" smtClean="0"/>
              <a:t>?</a:t>
            </a:r>
            <a:endParaRPr lang="en-US" sz="3600" dirty="0"/>
          </a:p>
        </p:txBody>
      </p:sp>
    </p:spTree>
    <p:extLst>
      <p:ext uri="{BB962C8B-B14F-4D97-AF65-F5344CB8AC3E}">
        <p14:creationId xmlns="" xmlns:p14="http://schemas.microsoft.com/office/powerpoint/2010/main" val="230326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en-US" b="1" dirty="0"/>
              <a:t>HR Insider: „</a:t>
            </a:r>
            <a:r>
              <a:rPr lang="en-US" b="1" dirty="0" err="1"/>
              <a:t>Directorul</a:t>
            </a:r>
            <a:r>
              <a:rPr lang="en-US" b="1" dirty="0"/>
              <a:t> de HR al </a:t>
            </a:r>
            <a:r>
              <a:rPr lang="en-US" b="1" dirty="0" err="1"/>
              <a:t>României</a:t>
            </a:r>
            <a:r>
              <a:rPr lang="en-US" b="1" dirty="0"/>
              <a:t> </a:t>
            </a:r>
            <a:r>
              <a:rPr lang="en-US" b="1" dirty="0" err="1"/>
              <a:t>ar</a:t>
            </a:r>
            <a:r>
              <a:rPr lang="en-US" b="1" dirty="0"/>
              <a:t> </a:t>
            </a:r>
            <a:r>
              <a:rPr lang="en-US" b="1" dirty="0" err="1"/>
              <a:t>trebui</a:t>
            </a:r>
            <a:r>
              <a:rPr lang="en-US" b="1" dirty="0"/>
              <a:t> </a:t>
            </a:r>
            <a:r>
              <a:rPr lang="en-US" b="1" dirty="0" err="1"/>
              <a:t>concediat</a:t>
            </a:r>
            <a:r>
              <a:rPr lang="en-US" b="1" dirty="0"/>
              <a:t>“:</a:t>
            </a:r>
            <a:endParaRPr lang="en-US" dirty="0"/>
          </a:p>
        </p:txBody>
      </p:sp>
      <p:sp>
        <p:nvSpPr>
          <p:cNvPr id="3" name="Content Placeholder 2"/>
          <p:cNvSpPr>
            <a:spLocks noGrp="1"/>
          </p:cNvSpPr>
          <p:nvPr>
            <p:ph sz="quarter" idx="1"/>
          </p:nvPr>
        </p:nvSpPr>
        <p:spPr>
          <a:xfrm>
            <a:off x="457200" y="1600200"/>
            <a:ext cx="8077200" cy="4873752"/>
          </a:xfrm>
        </p:spPr>
        <p:txBody>
          <a:bodyPr>
            <a:normAutofit lnSpcReduction="10000"/>
          </a:bodyPr>
          <a:lstStyle/>
          <a:p>
            <a:r>
              <a:rPr lang="en-US" dirty="0"/>
              <a:t> </a:t>
            </a:r>
            <a:r>
              <a:rPr lang="en-US" sz="2600" dirty="0" smtClean="0"/>
              <a:t>„</a:t>
            </a:r>
            <a:r>
              <a:rPr lang="en-US" sz="2600" dirty="0" err="1"/>
              <a:t>Dacă</a:t>
            </a:r>
            <a:r>
              <a:rPr lang="en-US" sz="2600" dirty="0"/>
              <a:t> </a:t>
            </a:r>
            <a:r>
              <a:rPr lang="en-US" sz="2600" dirty="0" err="1"/>
              <a:t>România</a:t>
            </a:r>
            <a:r>
              <a:rPr lang="en-US" sz="2600" dirty="0"/>
              <a:t> </a:t>
            </a:r>
            <a:r>
              <a:rPr lang="en-US" sz="2600" dirty="0" err="1"/>
              <a:t>ar</a:t>
            </a:r>
            <a:r>
              <a:rPr lang="en-US" sz="2600" dirty="0"/>
              <a:t> fi o </a:t>
            </a:r>
            <a:r>
              <a:rPr lang="en-US" sz="2600" dirty="0" err="1"/>
              <a:t>societate</a:t>
            </a:r>
            <a:r>
              <a:rPr lang="en-US" sz="2600" dirty="0"/>
              <a:t> </a:t>
            </a:r>
            <a:r>
              <a:rPr lang="en-US" sz="2600" dirty="0" err="1"/>
              <a:t>comercială</a:t>
            </a:r>
            <a:r>
              <a:rPr lang="en-US" sz="2600" dirty="0"/>
              <a:t>, </a:t>
            </a:r>
            <a:r>
              <a:rPr lang="en-US" sz="2600" b="1" dirty="0" err="1">
                <a:solidFill>
                  <a:schemeClr val="accent1"/>
                </a:solidFill>
              </a:rPr>
              <a:t>directorul</a:t>
            </a:r>
            <a:r>
              <a:rPr lang="en-US" sz="2600" b="1" dirty="0">
                <a:solidFill>
                  <a:schemeClr val="accent1"/>
                </a:solidFill>
              </a:rPr>
              <a:t> de </a:t>
            </a:r>
            <a:r>
              <a:rPr lang="en-US" sz="2600" b="1" dirty="0" err="1">
                <a:solidFill>
                  <a:schemeClr val="accent1"/>
                </a:solidFill>
              </a:rPr>
              <a:t>resurse</a:t>
            </a:r>
            <a:r>
              <a:rPr lang="en-US" sz="2600" b="1" dirty="0">
                <a:solidFill>
                  <a:schemeClr val="accent1"/>
                </a:solidFill>
              </a:rPr>
              <a:t> </a:t>
            </a:r>
            <a:r>
              <a:rPr lang="en-US" sz="2600" b="1" dirty="0" err="1">
                <a:solidFill>
                  <a:schemeClr val="accent1"/>
                </a:solidFill>
              </a:rPr>
              <a:t>umane</a:t>
            </a:r>
            <a:r>
              <a:rPr lang="en-US" sz="2600" b="1" dirty="0">
                <a:solidFill>
                  <a:schemeClr val="accent1"/>
                </a:solidFill>
              </a:rPr>
              <a:t> </a:t>
            </a:r>
            <a:r>
              <a:rPr lang="en-US" sz="2600" b="1" dirty="0" err="1">
                <a:solidFill>
                  <a:schemeClr val="accent1"/>
                </a:solidFill>
              </a:rPr>
              <a:t>ar</a:t>
            </a:r>
            <a:r>
              <a:rPr lang="en-US" sz="2600" b="1" dirty="0">
                <a:solidFill>
                  <a:schemeClr val="accent1"/>
                </a:solidFill>
              </a:rPr>
              <a:t> fi </a:t>
            </a:r>
            <a:r>
              <a:rPr lang="en-US" sz="2600" b="1" dirty="0" err="1">
                <a:solidFill>
                  <a:schemeClr val="accent1"/>
                </a:solidFill>
              </a:rPr>
              <a:t>concediat</a:t>
            </a:r>
            <a:r>
              <a:rPr lang="en-US" sz="2600" b="1" dirty="0">
                <a:solidFill>
                  <a:schemeClr val="accent1"/>
                </a:solidFill>
              </a:rPr>
              <a:t> </a:t>
            </a:r>
            <a:r>
              <a:rPr lang="en-US" sz="2600" b="1" dirty="0" err="1">
                <a:solidFill>
                  <a:schemeClr val="accent1"/>
                </a:solidFill>
              </a:rPr>
              <a:t>imediat</a:t>
            </a:r>
            <a:r>
              <a:rPr lang="en-US" sz="2600" b="1" dirty="0">
                <a:solidFill>
                  <a:schemeClr val="accent1"/>
                </a:solidFill>
              </a:rPr>
              <a:t> </a:t>
            </a:r>
            <a:r>
              <a:rPr lang="en-US" sz="2600" b="1" dirty="0" err="1">
                <a:solidFill>
                  <a:schemeClr val="accent1"/>
                </a:solidFill>
              </a:rPr>
              <a:t>pentru</a:t>
            </a:r>
            <a:r>
              <a:rPr lang="en-US" sz="2600" b="1" dirty="0">
                <a:solidFill>
                  <a:schemeClr val="accent1"/>
                </a:solidFill>
              </a:rPr>
              <a:t> </a:t>
            </a:r>
            <a:r>
              <a:rPr lang="en-US" sz="2600" b="1" dirty="0" err="1">
                <a:solidFill>
                  <a:schemeClr val="accent1"/>
                </a:solidFill>
              </a:rPr>
              <a:t>că</a:t>
            </a:r>
            <a:r>
              <a:rPr lang="en-US" sz="2600" b="1" dirty="0">
                <a:solidFill>
                  <a:schemeClr val="accent1"/>
                </a:solidFill>
              </a:rPr>
              <a:t> </a:t>
            </a:r>
            <a:r>
              <a:rPr lang="en-US" sz="2600" b="1" dirty="0" err="1">
                <a:solidFill>
                  <a:schemeClr val="accent1"/>
                </a:solidFill>
              </a:rPr>
              <a:t>investeşte</a:t>
            </a:r>
            <a:r>
              <a:rPr lang="en-US" sz="2600" b="1" dirty="0">
                <a:solidFill>
                  <a:schemeClr val="accent1"/>
                </a:solidFill>
              </a:rPr>
              <a:t> </a:t>
            </a:r>
            <a:r>
              <a:rPr lang="en-US" sz="2600" b="1" dirty="0" err="1">
                <a:solidFill>
                  <a:schemeClr val="accent1"/>
                </a:solidFill>
              </a:rPr>
              <a:t>în</a:t>
            </a:r>
            <a:r>
              <a:rPr lang="en-US" sz="2600" b="1" dirty="0">
                <a:solidFill>
                  <a:schemeClr val="accent1"/>
                </a:solidFill>
              </a:rPr>
              <a:t> </a:t>
            </a:r>
            <a:r>
              <a:rPr lang="en-US" sz="2600" b="1" dirty="0" err="1">
                <a:solidFill>
                  <a:schemeClr val="accent1"/>
                </a:solidFill>
              </a:rPr>
              <a:t>programe</a:t>
            </a:r>
            <a:r>
              <a:rPr lang="en-US" sz="2600" b="1" dirty="0">
                <a:solidFill>
                  <a:schemeClr val="accent1"/>
                </a:solidFill>
              </a:rPr>
              <a:t> </a:t>
            </a:r>
            <a:r>
              <a:rPr lang="en-US" sz="2600" b="1" dirty="0" err="1">
                <a:solidFill>
                  <a:schemeClr val="accent1"/>
                </a:solidFill>
              </a:rPr>
              <a:t>educaţionale</a:t>
            </a:r>
            <a:r>
              <a:rPr lang="en-US" sz="2600" b="1" dirty="0">
                <a:solidFill>
                  <a:schemeClr val="accent1"/>
                </a:solidFill>
              </a:rPr>
              <a:t> care nu au </a:t>
            </a:r>
            <a:r>
              <a:rPr lang="en-US" sz="2600" b="1" dirty="0" err="1">
                <a:solidFill>
                  <a:schemeClr val="accent1"/>
                </a:solidFill>
              </a:rPr>
              <a:t>corespondent</a:t>
            </a:r>
            <a:r>
              <a:rPr lang="en-US" sz="2600" b="1" dirty="0">
                <a:solidFill>
                  <a:schemeClr val="accent1"/>
                </a:solidFill>
              </a:rPr>
              <a:t> </a:t>
            </a:r>
            <a:r>
              <a:rPr lang="en-US" sz="2600" b="1" dirty="0" err="1">
                <a:solidFill>
                  <a:schemeClr val="accent1"/>
                </a:solidFill>
              </a:rPr>
              <a:t>în</a:t>
            </a:r>
            <a:r>
              <a:rPr lang="en-US" sz="2600" b="1" dirty="0">
                <a:solidFill>
                  <a:schemeClr val="accent1"/>
                </a:solidFill>
              </a:rPr>
              <a:t> </a:t>
            </a:r>
            <a:r>
              <a:rPr lang="en-US" sz="2600" b="1" dirty="0" err="1">
                <a:solidFill>
                  <a:schemeClr val="accent1"/>
                </a:solidFill>
              </a:rPr>
              <a:t>nevoile</a:t>
            </a:r>
            <a:r>
              <a:rPr lang="en-US" sz="2600" b="1" dirty="0">
                <a:solidFill>
                  <a:schemeClr val="accent1"/>
                </a:solidFill>
              </a:rPr>
              <a:t> </a:t>
            </a:r>
            <a:r>
              <a:rPr lang="en-US" sz="2600" b="1" dirty="0" err="1">
                <a:solidFill>
                  <a:schemeClr val="accent1"/>
                </a:solidFill>
              </a:rPr>
              <a:t>pieţei</a:t>
            </a:r>
            <a:r>
              <a:rPr lang="en-US" sz="2600" dirty="0"/>
              <a:t>“, a </a:t>
            </a:r>
            <a:r>
              <a:rPr lang="en-US" sz="2600" dirty="0" err="1"/>
              <a:t>spus</a:t>
            </a:r>
            <a:r>
              <a:rPr lang="en-US" sz="2600" dirty="0"/>
              <a:t> Cristian </a:t>
            </a:r>
            <a:r>
              <a:rPr lang="en-US" sz="2600" dirty="0" err="1"/>
              <a:t>Seidler</a:t>
            </a:r>
            <a:r>
              <a:rPr lang="en-US" sz="2600" dirty="0"/>
              <a:t>, business unit manager </a:t>
            </a:r>
            <a:r>
              <a:rPr lang="en-US" sz="2600" dirty="0" err="1"/>
              <a:t>în</a:t>
            </a:r>
            <a:r>
              <a:rPr lang="en-US" sz="2600" dirty="0"/>
              <a:t> </a:t>
            </a:r>
            <a:r>
              <a:rPr lang="en-US" sz="2600" dirty="0" err="1"/>
              <a:t>cadrul</a:t>
            </a:r>
            <a:r>
              <a:rPr lang="en-US" sz="2600" dirty="0"/>
              <a:t> </a:t>
            </a:r>
            <a:r>
              <a:rPr lang="en-US" sz="2600" dirty="0" err="1"/>
              <a:t>companiei</a:t>
            </a:r>
            <a:r>
              <a:rPr lang="en-US" sz="2600" dirty="0"/>
              <a:t> de </a:t>
            </a:r>
            <a:r>
              <a:rPr lang="en-US" sz="2600" dirty="0" err="1"/>
              <a:t>recrutare</a:t>
            </a:r>
            <a:r>
              <a:rPr lang="en-US" sz="2600" dirty="0"/>
              <a:t> </a:t>
            </a:r>
            <a:r>
              <a:rPr lang="en-US" sz="2600" dirty="0" err="1"/>
              <a:t>Wyser</a:t>
            </a:r>
            <a:r>
              <a:rPr lang="en-US" sz="2600" dirty="0"/>
              <a:t> (parte a </a:t>
            </a:r>
            <a:r>
              <a:rPr lang="en-US" sz="2600" dirty="0" err="1"/>
              <a:t>Gi</a:t>
            </a:r>
            <a:r>
              <a:rPr lang="en-US" sz="2600" dirty="0"/>
              <a:t> Group), </a:t>
            </a:r>
            <a:r>
              <a:rPr lang="en-US" sz="2600" dirty="0" err="1"/>
              <a:t>prezent</a:t>
            </a:r>
            <a:r>
              <a:rPr lang="en-US" sz="2600" dirty="0"/>
              <a:t> </a:t>
            </a:r>
            <a:r>
              <a:rPr lang="en-US" sz="2600" dirty="0" smtClean="0"/>
              <a:t>la </a:t>
            </a:r>
            <a:r>
              <a:rPr lang="en-US" sz="2600" dirty="0" err="1"/>
              <a:t>dezbaterea</a:t>
            </a:r>
            <a:r>
              <a:rPr lang="en-US" sz="2600" dirty="0"/>
              <a:t> HR Insider </a:t>
            </a:r>
            <a:r>
              <a:rPr lang="en-US" sz="2600" dirty="0" err="1"/>
              <a:t>organizată</a:t>
            </a:r>
            <a:r>
              <a:rPr lang="en-US" sz="2600" dirty="0"/>
              <a:t> de </a:t>
            </a:r>
            <a:r>
              <a:rPr lang="en-US" sz="2600" dirty="0" err="1"/>
              <a:t>platforma</a:t>
            </a:r>
            <a:r>
              <a:rPr lang="en-US" sz="2600" dirty="0"/>
              <a:t> ZFCorporate.ro.</a:t>
            </a:r>
          </a:p>
          <a:p>
            <a:pPr marL="0" indent="0">
              <a:buNone/>
            </a:pPr>
            <a:r>
              <a:rPr lang="en-US" sz="2600" u="sng" dirty="0" smtClean="0">
                <a:hlinkClick r:id="rId2"/>
              </a:rPr>
              <a:t>http</a:t>
            </a:r>
            <a:r>
              <a:rPr lang="en-US" sz="2600" u="sng" dirty="0">
                <a:hlinkClick r:id="rId2"/>
              </a:rPr>
              <a:t>://www.gandul.info/financiar/hr-insider-directorul-de-hr-al-romaniei-ar-trebui-concediat-13029913</a:t>
            </a:r>
            <a:endParaRPr lang="en-US" sz="2600" dirty="0"/>
          </a:p>
          <a:p>
            <a:endParaRPr lang="en-US" dirty="0"/>
          </a:p>
        </p:txBody>
      </p:sp>
    </p:spTree>
    <p:extLst>
      <p:ext uri="{BB962C8B-B14F-4D97-AF65-F5344CB8AC3E}">
        <p14:creationId xmlns="" xmlns:p14="http://schemas.microsoft.com/office/powerpoint/2010/main" val="181108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a:solidFill>
            <a:srgbClr val="FFC000"/>
          </a:solidFill>
        </p:spPr>
        <p:txBody>
          <a:bodyPr>
            <a:normAutofit/>
          </a:bodyPr>
          <a:lstStyle/>
          <a:p>
            <a:pPr algn="ctr"/>
            <a:r>
              <a:rPr lang="vi-VN" sz="3200" b="1" dirty="0"/>
              <a:t>Jobul care ne sperie. </a:t>
            </a:r>
            <a:r>
              <a:rPr lang="en-US" sz="3200" b="1" dirty="0" smtClean="0"/>
              <a:t/>
            </a:r>
            <a:br>
              <a:rPr lang="en-US" sz="3200" b="1" dirty="0" smtClean="0"/>
            </a:br>
            <a:r>
              <a:rPr lang="vi-VN" sz="3200" b="1" dirty="0" smtClean="0"/>
              <a:t>Cine </a:t>
            </a:r>
            <a:r>
              <a:rPr lang="vi-VN" sz="3200" b="1" dirty="0"/>
              <a:t>frânează piaţa forţei de muncă</a:t>
            </a:r>
            <a:r>
              <a:rPr lang="vi-VN" sz="3200" b="1" dirty="0" smtClean="0"/>
              <a:t>?</a:t>
            </a:r>
            <a:endParaRPr lang="en-US" sz="3200" dirty="0">
              <a:latin typeface="Century Schoolbook" panose="02040604050505020304" pitchFamily="18" charset="0"/>
            </a:endParaRPr>
          </a:p>
        </p:txBody>
      </p:sp>
      <p:sp>
        <p:nvSpPr>
          <p:cNvPr id="3" name="Content Placeholder 2"/>
          <p:cNvSpPr>
            <a:spLocks noGrp="1"/>
          </p:cNvSpPr>
          <p:nvPr>
            <p:ph sz="quarter" idx="1"/>
          </p:nvPr>
        </p:nvSpPr>
        <p:spPr>
          <a:xfrm>
            <a:off x="457200" y="1371600"/>
            <a:ext cx="8305800" cy="5102352"/>
          </a:xfrm>
        </p:spPr>
        <p:txBody>
          <a:bodyPr>
            <a:normAutofit lnSpcReduction="10000"/>
          </a:bodyPr>
          <a:lstStyle/>
          <a:p>
            <a:r>
              <a:rPr lang="vi-VN" b="1" dirty="0"/>
              <a:t>Românul nu are dinamismul americanului. El acceptă mai greu să lucreze în posturi inferioare diplomei de </a:t>
            </a:r>
            <a:r>
              <a:rPr lang="vi-VN" b="1" dirty="0" smtClean="0"/>
              <a:t>studii. </a:t>
            </a:r>
            <a:r>
              <a:rPr lang="vi-VN" b="1" dirty="0"/>
              <a:t>Dar şi companiile sunt destul de reticente în a face angajări nepotrivite cu pregătirea solicitantului de </a:t>
            </a:r>
            <a:r>
              <a:rPr lang="vi-VN" b="1" dirty="0" smtClean="0"/>
              <a:t>job</a:t>
            </a:r>
            <a:endParaRPr lang="en-US" b="1" dirty="0" smtClean="0"/>
          </a:p>
          <a:p>
            <a:r>
              <a:rPr lang="vi-VN" dirty="0"/>
              <a:t> „</a:t>
            </a:r>
            <a:r>
              <a:rPr lang="vi-VN" b="1" dirty="0">
                <a:solidFill>
                  <a:schemeClr val="accent1"/>
                </a:solidFill>
              </a:rPr>
              <a:t>Doar 5% </a:t>
            </a:r>
            <a:r>
              <a:rPr lang="vi-VN" dirty="0"/>
              <a:t>dintre proaspeţii absolvenţi de studii superioare acceptă posturi sub nivelul lor </a:t>
            </a:r>
            <a:r>
              <a:rPr lang="vi-VN" dirty="0" smtClean="0"/>
              <a:t>educaţional.</a:t>
            </a:r>
            <a:r>
              <a:rPr lang="en-US" dirty="0" smtClean="0"/>
              <a:t> </a:t>
            </a:r>
          </a:p>
          <a:p>
            <a:pPr marL="0" indent="0">
              <a:buNone/>
            </a:pPr>
            <a:r>
              <a:rPr lang="en-US" dirty="0"/>
              <a:t>	</a:t>
            </a:r>
            <a:r>
              <a:rPr lang="en-US" i="1" dirty="0" smtClean="0"/>
              <a:t>C</a:t>
            </a:r>
            <a:r>
              <a:rPr lang="vi-VN" i="1" dirty="0" smtClean="0"/>
              <a:t>auze</a:t>
            </a:r>
            <a:r>
              <a:rPr lang="vi-VN" b="1" i="1" dirty="0" smtClean="0">
                <a:solidFill>
                  <a:schemeClr val="accent1"/>
                </a:solidFill>
              </a:rPr>
              <a:t>:</a:t>
            </a:r>
            <a:r>
              <a:rPr lang="en-US" b="1" i="1" dirty="0" smtClean="0">
                <a:solidFill>
                  <a:schemeClr val="accent1"/>
                </a:solidFill>
              </a:rPr>
              <a:t> </a:t>
            </a:r>
            <a:r>
              <a:rPr lang="vi-VN" b="1" dirty="0" smtClean="0">
                <a:solidFill>
                  <a:schemeClr val="accent1"/>
                </a:solidFill>
              </a:rPr>
              <a:t>o </a:t>
            </a:r>
            <a:r>
              <a:rPr lang="vi-VN" b="1" dirty="0">
                <a:solidFill>
                  <a:schemeClr val="accent1"/>
                </a:solidFill>
              </a:rPr>
              <a:t>autoevaluare supradimensionată şi educaţia</a:t>
            </a:r>
            <a:r>
              <a:rPr lang="vi-VN" dirty="0" smtClean="0"/>
              <a:t>“,</a:t>
            </a:r>
            <a:endParaRPr lang="en-US" dirty="0" smtClean="0"/>
          </a:p>
          <a:p>
            <a:r>
              <a:rPr lang="vi-VN" dirty="0"/>
              <a:t>„Anual, </a:t>
            </a:r>
            <a:r>
              <a:rPr lang="vi-VN" b="1" dirty="0">
                <a:solidFill>
                  <a:schemeClr val="accent1"/>
                </a:solidFill>
              </a:rPr>
              <a:t>doar 30%-35% </a:t>
            </a:r>
            <a:r>
              <a:rPr lang="vi-VN" dirty="0"/>
              <a:t>din tinerii absolvenţi găsesc un post specific educaţiei </a:t>
            </a:r>
            <a:r>
              <a:rPr lang="vi-VN" dirty="0" smtClean="0"/>
              <a:t>lor. </a:t>
            </a:r>
            <a:endParaRPr lang="en-US" dirty="0" smtClean="0"/>
          </a:p>
          <a:p>
            <a:pPr marL="0" indent="0">
              <a:buNone/>
            </a:pPr>
            <a:r>
              <a:rPr lang="en-US" b="1" dirty="0">
                <a:solidFill>
                  <a:schemeClr val="accent1"/>
                </a:solidFill>
              </a:rPr>
              <a:t> </a:t>
            </a:r>
            <a:r>
              <a:rPr lang="en-US" b="1" dirty="0" smtClean="0">
                <a:solidFill>
                  <a:schemeClr val="accent1"/>
                </a:solidFill>
              </a:rPr>
              <a:t>  </a:t>
            </a:r>
            <a:r>
              <a:rPr lang="vi-VN" b="1" dirty="0" smtClean="0">
                <a:solidFill>
                  <a:schemeClr val="accent1"/>
                </a:solidFill>
              </a:rPr>
              <a:t>Medicină </a:t>
            </a:r>
            <a:r>
              <a:rPr lang="vi-VN" b="1" dirty="0">
                <a:solidFill>
                  <a:schemeClr val="accent1"/>
                </a:solidFill>
              </a:rPr>
              <a:t>şi IT,</a:t>
            </a:r>
            <a:r>
              <a:rPr lang="vi-VN" dirty="0"/>
              <a:t> </a:t>
            </a:r>
            <a:r>
              <a:rPr lang="vi-VN" dirty="0" smtClean="0"/>
              <a:t>gradul </a:t>
            </a:r>
            <a:r>
              <a:rPr lang="vi-VN" dirty="0"/>
              <a:t>de absorbţie se ridică la </a:t>
            </a:r>
            <a:r>
              <a:rPr lang="vi-VN" b="1" dirty="0">
                <a:solidFill>
                  <a:schemeClr val="accent1"/>
                </a:solidFill>
              </a:rPr>
              <a:t>80%-85%, </a:t>
            </a:r>
            <a:endParaRPr lang="en-US" b="1" dirty="0" smtClean="0">
              <a:solidFill>
                <a:schemeClr val="accent1"/>
              </a:solidFill>
            </a:endParaRPr>
          </a:p>
          <a:p>
            <a:pPr marL="0" indent="0">
              <a:buNone/>
            </a:pPr>
            <a:r>
              <a:rPr lang="en-US" b="1" dirty="0" smtClean="0">
                <a:solidFill>
                  <a:schemeClr val="accent1"/>
                </a:solidFill>
              </a:rPr>
              <a:t>   </a:t>
            </a:r>
            <a:r>
              <a:rPr lang="vi-VN" dirty="0" smtClean="0"/>
              <a:t>sau </a:t>
            </a:r>
            <a:r>
              <a:rPr lang="vi-VN" b="1" dirty="0">
                <a:solidFill>
                  <a:schemeClr val="accent1"/>
                </a:solidFill>
              </a:rPr>
              <a:t>Politehnică</a:t>
            </a:r>
            <a:r>
              <a:rPr lang="vi-VN" dirty="0"/>
              <a:t>, unde procentajul atinge </a:t>
            </a:r>
            <a:r>
              <a:rPr lang="vi-VN" b="1" dirty="0">
                <a:solidFill>
                  <a:schemeClr val="accent1"/>
                </a:solidFill>
              </a:rPr>
              <a:t>40%-45%.</a:t>
            </a:r>
            <a:r>
              <a:rPr lang="vi-VN" dirty="0"/>
              <a:t> </a:t>
            </a:r>
            <a:endParaRPr lang="en-US" dirty="0" smtClean="0"/>
          </a:p>
          <a:p>
            <a:r>
              <a:rPr lang="en-US" dirty="0">
                <a:hlinkClick r:id="rId2"/>
              </a:rPr>
              <a:t>http://</a:t>
            </a:r>
            <a:r>
              <a:rPr lang="en-US" dirty="0" smtClean="0">
                <a:hlinkClick r:id="rId2"/>
              </a:rPr>
              <a:t>www.capital.ro/jobul-care-ne-sperie-cine-franeaza-piata-fortei-de-munca.html</a:t>
            </a:r>
            <a:r>
              <a:rPr lang="en-US" dirty="0" smtClean="0"/>
              <a:t> </a:t>
            </a:r>
            <a:endParaRPr lang="en-US" dirty="0"/>
          </a:p>
        </p:txBody>
      </p:sp>
    </p:spTree>
    <p:extLst>
      <p:ext uri="{BB962C8B-B14F-4D97-AF65-F5344CB8AC3E}">
        <p14:creationId xmlns="" xmlns:p14="http://schemas.microsoft.com/office/powerpoint/2010/main" val="244118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020762"/>
          </a:xfrm>
          <a:solidFill>
            <a:srgbClr val="FFC000"/>
          </a:solidFill>
        </p:spPr>
        <p:txBody>
          <a:bodyPr>
            <a:normAutofit/>
          </a:bodyPr>
          <a:lstStyle/>
          <a:p>
            <a:pPr algn="ctr"/>
            <a:r>
              <a:rPr lang="en-US" b="1" dirty="0" err="1"/>
              <a:t>Calificarea</a:t>
            </a:r>
            <a:r>
              <a:rPr lang="en-US" b="1" dirty="0"/>
              <a:t> </a:t>
            </a:r>
            <a:r>
              <a:rPr lang="en-US" b="1" dirty="0" err="1"/>
              <a:t>propriilor</a:t>
            </a:r>
            <a:r>
              <a:rPr lang="en-US" b="1" dirty="0"/>
              <a:t> </a:t>
            </a:r>
            <a:r>
              <a:rPr lang="en-US" b="1" dirty="0" err="1"/>
              <a:t>angajaţi</a:t>
            </a:r>
            <a:r>
              <a:rPr lang="en-US" b="1" dirty="0"/>
              <a:t> </a:t>
            </a:r>
            <a:r>
              <a:rPr lang="en-US" b="1" dirty="0" smtClean="0"/>
              <a:t/>
            </a:r>
            <a:br>
              <a:rPr lang="en-US" b="1" dirty="0" smtClean="0"/>
            </a:br>
            <a:r>
              <a:rPr lang="en-US" b="1" dirty="0" err="1" smtClean="0"/>
              <a:t>aduce</a:t>
            </a:r>
            <a:r>
              <a:rPr lang="en-US" b="1" dirty="0" smtClean="0"/>
              <a:t> profit</a:t>
            </a:r>
            <a:endParaRPr lang="en-US" dirty="0"/>
          </a:p>
        </p:txBody>
      </p:sp>
      <p:sp>
        <p:nvSpPr>
          <p:cNvPr id="3" name="Content Placeholder 2"/>
          <p:cNvSpPr>
            <a:spLocks noGrp="1"/>
          </p:cNvSpPr>
          <p:nvPr>
            <p:ph sz="quarter" idx="1"/>
          </p:nvPr>
        </p:nvSpPr>
        <p:spPr>
          <a:xfrm>
            <a:off x="457200" y="1371600"/>
            <a:ext cx="7467600" cy="5102352"/>
          </a:xfrm>
        </p:spPr>
        <p:txBody>
          <a:bodyPr>
            <a:normAutofit/>
          </a:bodyPr>
          <a:lstStyle/>
          <a:p>
            <a:pPr marL="0" indent="0">
              <a:buNone/>
            </a:pPr>
            <a:r>
              <a:rPr lang="en-US" b="1" dirty="0" smtClean="0"/>
              <a:t>•</a:t>
            </a:r>
            <a:r>
              <a:rPr lang="en-US" b="1" dirty="0" err="1"/>
              <a:t>angajatorii</a:t>
            </a:r>
            <a:r>
              <a:rPr lang="en-US" b="1" dirty="0"/>
              <a:t> care </a:t>
            </a:r>
            <a:r>
              <a:rPr lang="en-US" b="1" dirty="0" err="1"/>
              <a:t>încheie</a:t>
            </a:r>
            <a:r>
              <a:rPr lang="en-US" b="1" dirty="0"/>
              <a:t> un contract de </a:t>
            </a:r>
            <a:r>
              <a:rPr lang="en-US" b="1" dirty="0" err="1"/>
              <a:t>ucenicie</a:t>
            </a:r>
            <a:r>
              <a:rPr lang="en-US" b="1" dirty="0"/>
              <a:t> la </a:t>
            </a:r>
            <a:r>
              <a:rPr lang="en-US" b="1" dirty="0" err="1"/>
              <a:t>locul</a:t>
            </a:r>
            <a:r>
              <a:rPr lang="en-US" b="1" dirty="0"/>
              <a:t> de </a:t>
            </a:r>
            <a:r>
              <a:rPr lang="en-US" b="1" dirty="0" err="1"/>
              <a:t>muncă</a:t>
            </a:r>
            <a:r>
              <a:rPr lang="en-US" b="1" dirty="0"/>
              <a:t>, pot </a:t>
            </a:r>
            <a:r>
              <a:rPr lang="en-US" b="1" dirty="0" err="1"/>
              <a:t>primi</a:t>
            </a:r>
            <a:r>
              <a:rPr lang="en-US" b="1" dirty="0"/>
              <a:t> lunar, la </a:t>
            </a:r>
            <a:r>
              <a:rPr lang="en-US" b="1" dirty="0" err="1"/>
              <a:t>cerere</a:t>
            </a:r>
            <a:r>
              <a:rPr lang="en-US" b="1" dirty="0"/>
              <a:t>, din </a:t>
            </a:r>
            <a:r>
              <a:rPr lang="en-US" b="1" dirty="0" err="1"/>
              <a:t>bugetul</a:t>
            </a:r>
            <a:r>
              <a:rPr lang="en-US" b="1" dirty="0"/>
              <a:t> </a:t>
            </a:r>
            <a:r>
              <a:rPr lang="en-US" b="1" dirty="0" err="1"/>
              <a:t>asigurărilor</a:t>
            </a:r>
            <a:r>
              <a:rPr lang="en-US" b="1" dirty="0"/>
              <a:t> </a:t>
            </a:r>
            <a:r>
              <a:rPr lang="en-US" b="1" dirty="0" err="1"/>
              <a:t>pentru</a:t>
            </a:r>
            <a:r>
              <a:rPr lang="en-US" b="1" dirty="0"/>
              <a:t> </a:t>
            </a:r>
            <a:r>
              <a:rPr lang="en-US" b="1" dirty="0" err="1"/>
              <a:t>şomaj</a:t>
            </a:r>
            <a:r>
              <a:rPr lang="en-US" b="1" dirty="0"/>
              <a:t>, </a:t>
            </a:r>
            <a:r>
              <a:rPr lang="en-US" b="1" dirty="0" err="1"/>
              <a:t>pe</a:t>
            </a:r>
            <a:r>
              <a:rPr lang="en-US" b="1" dirty="0"/>
              <a:t> </a:t>
            </a:r>
            <a:r>
              <a:rPr lang="en-US" b="1" dirty="0" err="1"/>
              <a:t>perioada</a:t>
            </a:r>
            <a:r>
              <a:rPr lang="en-US" b="1" dirty="0"/>
              <a:t> </a:t>
            </a:r>
            <a:r>
              <a:rPr lang="en-US" b="1" dirty="0" err="1"/>
              <a:t>derulării</a:t>
            </a:r>
            <a:r>
              <a:rPr lang="en-US" b="1" dirty="0"/>
              <a:t> </a:t>
            </a:r>
            <a:r>
              <a:rPr lang="en-US" b="1" dirty="0" err="1"/>
              <a:t>contractului</a:t>
            </a:r>
            <a:r>
              <a:rPr lang="en-US" b="1" dirty="0"/>
              <a:t> de </a:t>
            </a:r>
            <a:r>
              <a:rPr lang="en-US" b="1" dirty="0" err="1"/>
              <a:t>ucenicie</a:t>
            </a:r>
            <a:r>
              <a:rPr lang="en-US" b="1" dirty="0"/>
              <a:t>, o </a:t>
            </a:r>
            <a:r>
              <a:rPr lang="en-US" b="1" dirty="0" err="1"/>
              <a:t>sumă</a:t>
            </a:r>
            <a:r>
              <a:rPr lang="en-US" b="1" dirty="0"/>
              <a:t> </a:t>
            </a:r>
            <a:r>
              <a:rPr lang="en-US" b="1" dirty="0" err="1"/>
              <a:t>egală</a:t>
            </a:r>
            <a:r>
              <a:rPr lang="en-US" b="1" dirty="0"/>
              <a:t> cu 300 lei</a:t>
            </a:r>
            <a:endParaRPr lang="en-US" dirty="0"/>
          </a:p>
          <a:p>
            <a:r>
              <a:rPr lang="ro-RO" dirty="0" smtClean="0"/>
              <a:t>A</a:t>
            </a:r>
            <a:r>
              <a:rPr lang="en-US" dirty="0" err="1" smtClean="0"/>
              <a:t>ngajatori</a:t>
            </a:r>
            <a:r>
              <a:rPr lang="ro-RO" dirty="0" smtClean="0"/>
              <a:t>i</a:t>
            </a:r>
            <a:r>
              <a:rPr lang="en-US" dirty="0" smtClean="0"/>
              <a:t> pot </a:t>
            </a:r>
            <a:r>
              <a:rPr lang="en-US" dirty="0" err="1"/>
              <a:t>recurge</a:t>
            </a:r>
            <a:r>
              <a:rPr lang="en-US" dirty="0"/>
              <a:t> la </a:t>
            </a:r>
            <a:r>
              <a:rPr lang="en-US" dirty="0" err="1"/>
              <a:t>calificarea</a:t>
            </a:r>
            <a:r>
              <a:rPr lang="en-US" dirty="0"/>
              <a:t> </a:t>
            </a:r>
            <a:r>
              <a:rPr lang="en-US" dirty="0" err="1"/>
              <a:t>propriilor</a:t>
            </a:r>
            <a:r>
              <a:rPr lang="en-US" dirty="0"/>
              <a:t> </a:t>
            </a:r>
            <a:r>
              <a:rPr lang="en-US" dirty="0" err="1"/>
              <a:t>angajaţi</a:t>
            </a:r>
            <a:r>
              <a:rPr lang="en-US" dirty="0"/>
              <a:t> </a:t>
            </a:r>
            <a:r>
              <a:rPr lang="en-US" dirty="0" err="1"/>
              <a:t>şi</a:t>
            </a:r>
            <a:r>
              <a:rPr lang="en-US" dirty="0"/>
              <a:t> </a:t>
            </a:r>
            <a:r>
              <a:rPr lang="en-US" dirty="0" err="1"/>
              <a:t>prin</a:t>
            </a:r>
            <a:r>
              <a:rPr lang="en-US" dirty="0"/>
              <a:t> </a:t>
            </a:r>
            <a:r>
              <a:rPr lang="en-US" dirty="0" err="1"/>
              <a:t>programe</a:t>
            </a:r>
            <a:r>
              <a:rPr lang="en-US" dirty="0"/>
              <a:t> de </a:t>
            </a:r>
            <a:r>
              <a:rPr lang="en-US" dirty="0" err="1"/>
              <a:t>formare</a:t>
            </a:r>
            <a:r>
              <a:rPr lang="en-US" dirty="0"/>
              <a:t> </a:t>
            </a:r>
            <a:r>
              <a:rPr lang="en-US" dirty="0" err="1"/>
              <a:t>profesională</a:t>
            </a:r>
            <a:r>
              <a:rPr lang="en-US" dirty="0"/>
              <a:t> </a:t>
            </a:r>
            <a:r>
              <a:rPr lang="en-US" dirty="0" err="1"/>
              <a:t>prin</a:t>
            </a:r>
            <a:r>
              <a:rPr lang="en-US" dirty="0"/>
              <a:t> </a:t>
            </a:r>
            <a:r>
              <a:rPr lang="en-US" dirty="0" err="1"/>
              <a:t>ucenicie</a:t>
            </a:r>
            <a:r>
              <a:rPr lang="en-US" dirty="0"/>
              <a:t> la </a:t>
            </a:r>
            <a:r>
              <a:rPr lang="en-US" dirty="0" err="1"/>
              <a:t>locul</a:t>
            </a:r>
            <a:r>
              <a:rPr lang="en-US" dirty="0"/>
              <a:t> de </a:t>
            </a:r>
            <a:r>
              <a:rPr lang="en-US" dirty="0" err="1" smtClean="0"/>
              <a:t>muncă</a:t>
            </a:r>
            <a:r>
              <a:rPr lang="ro-RO" dirty="0" smtClean="0"/>
              <a:t>, as</a:t>
            </a:r>
            <a:r>
              <a:rPr lang="en-US" dirty="0" err="1" smtClean="0"/>
              <a:t>tfel</a:t>
            </a:r>
            <a:r>
              <a:rPr lang="en-US" dirty="0"/>
              <a:t>, </a:t>
            </a:r>
            <a:r>
              <a:rPr lang="en-US" dirty="0" err="1" smtClean="0"/>
              <a:t>îşi</a:t>
            </a:r>
            <a:r>
              <a:rPr lang="en-US" dirty="0" smtClean="0"/>
              <a:t> </a:t>
            </a:r>
            <a:r>
              <a:rPr lang="en-US" dirty="0"/>
              <a:t>pot </a:t>
            </a:r>
            <a:r>
              <a:rPr lang="en-US" dirty="0" err="1"/>
              <a:t>asigura</a:t>
            </a:r>
            <a:r>
              <a:rPr lang="en-US" dirty="0"/>
              <a:t> </a:t>
            </a:r>
            <a:r>
              <a:rPr lang="en-US" dirty="0" err="1"/>
              <a:t>forţă</a:t>
            </a:r>
            <a:r>
              <a:rPr lang="en-US" dirty="0"/>
              <a:t> </a:t>
            </a:r>
            <a:r>
              <a:rPr lang="en-US" dirty="0" err="1"/>
              <a:t>calificată</a:t>
            </a:r>
            <a:r>
              <a:rPr lang="en-US" dirty="0"/>
              <a:t> de </a:t>
            </a:r>
            <a:r>
              <a:rPr lang="en-US" dirty="0" err="1"/>
              <a:t>muncă</a:t>
            </a:r>
            <a:r>
              <a:rPr lang="en-US" dirty="0"/>
              <a:t>, de </a:t>
            </a:r>
            <a:r>
              <a:rPr lang="en-US" dirty="0" err="1"/>
              <a:t>calitate</a:t>
            </a:r>
            <a:r>
              <a:rPr lang="en-US" dirty="0"/>
              <a:t>, </a:t>
            </a:r>
            <a:r>
              <a:rPr lang="en-US" dirty="0" err="1"/>
              <a:t>potrivit</a:t>
            </a:r>
            <a:r>
              <a:rPr lang="en-US" dirty="0"/>
              <a:t> </a:t>
            </a:r>
            <a:r>
              <a:rPr lang="en-US" dirty="0" err="1"/>
              <a:t>cerinţelor</a:t>
            </a:r>
            <a:r>
              <a:rPr lang="en-US" dirty="0"/>
              <a:t> </a:t>
            </a:r>
            <a:r>
              <a:rPr lang="en-US" dirty="0" err="1" smtClean="0"/>
              <a:t>proprii</a:t>
            </a:r>
            <a:r>
              <a:rPr lang="en-US" dirty="0"/>
              <a:t> </a:t>
            </a:r>
          </a:p>
          <a:p>
            <a:r>
              <a:rPr lang="en-US" u="sng" dirty="0">
                <a:hlinkClick r:id="rId2"/>
              </a:rPr>
              <a:t>http://</a:t>
            </a:r>
            <a:r>
              <a:rPr lang="en-US" u="sng" dirty="0" smtClean="0">
                <a:hlinkClick r:id="rId2"/>
              </a:rPr>
              <a:t>www.obiectivbr.ro/calificarea-propriilor-angajati-aduce-profit_id96195</a:t>
            </a:r>
            <a:r>
              <a:rPr lang="ro-RO" u="sng" dirty="0" smtClean="0"/>
              <a:t> (Obiectiv Brăilean)</a:t>
            </a:r>
            <a:endParaRPr lang="en-US" dirty="0"/>
          </a:p>
        </p:txBody>
      </p:sp>
    </p:spTree>
    <p:extLst>
      <p:ext uri="{BB962C8B-B14F-4D97-AF65-F5344CB8AC3E}">
        <p14:creationId xmlns="" xmlns:p14="http://schemas.microsoft.com/office/powerpoint/2010/main" val="289430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a:solidFill>
            <a:srgbClr val="FFC000"/>
          </a:solidFill>
        </p:spPr>
        <p:txBody>
          <a:bodyPr>
            <a:normAutofit/>
          </a:bodyPr>
          <a:lstStyle/>
          <a:p>
            <a:pPr algn="ctr"/>
            <a:r>
              <a:rPr lang="ro-RO" b="1" dirty="0"/>
              <a:t>Nici subvențiile nu conving firmele să angajeze tineri fără experiență</a:t>
            </a:r>
            <a:endParaRPr lang="en-US" dirty="0"/>
          </a:p>
        </p:txBody>
      </p:sp>
      <p:sp>
        <p:nvSpPr>
          <p:cNvPr id="3" name="Content Placeholder 2"/>
          <p:cNvSpPr>
            <a:spLocks noGrp="1"/>
          </p:cNvSpPr>
          <p:nvPr>
            <p:ph sz="quarter" idx="1"/>
          </p:nvPr>
        </p:nvSpPr>
        <p:spPr/>
        <p:txBody>
          <a:bodyPr/>
          <a:lstStyle/>
          <a:p>
            <a:r>
              <a:rPr lang="ro-RO" dirty="0" smtClean="0"/>
              <a:t>Anual</a:t>
            </a:r>
            <a:r>
              <a:rPr lang="ro-RO" dirty="0"/>
              <a:t>, mii de tineri doljeni ies de pe băncile şcolilor sau facultăţilor, însă puţini reuşesc să îşi găsească un loc de muncă. Deşi angajatorii au şansa să primească subvenţii în momentul încadrării în muncă a acestor tineri, puţini optează să angajeze tineri fără experienţă. (Gazeta de Sud)        - </a:t>
            </a:r>
            <a:r>
              <a:rPr lang="ro-RO" u="sng" dirty="0">
                <a:hlinkClick r:id="rId2"/>
              </a:rPr>
              <a:t>http://www.gds.ro/Subiectul%20Zilei/2014-09-23/Nici%20subventiile%20nu%20conving%20firmele%20%20sa%20angajeze%20tineri%20fara%20experienta</a:t>
            </a:r>
            <a:endParaRPr lang="en-US" dirty="0"/>
          </a:p>
        </p:txBody>
      </p:sp>
    </p:spTree>
    <p:extLst>
      <p:ext uri="{BB962C8B-B14F-4D97-AF65-F5344CB8AC3E}">
        <p14:creationId xmlns="" xmlns:p14="http://schemas.microsoft.com/office/powerpoint/2010/main" val="1766792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1217</TotalTime>
  <Words>984</Words>
  <Application>Microsoft Office PowerPoint</Application>
  <PresentationFormat>On-screen Show (4:3)</PresentationFormat>
  <Paragraphs>69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EDUCAŢIA ADULŢILOR  DRUMUL SPRE UN VIITOR MAI BUN</vt:lpstr>
      <vt:lpstr>Slide 2</vt:lpstr>
      <vt:lpstr>Slide 3</vt:lpstr>
      <vt:lpstr>Întrebare adresată în cadrul conferinţei de presă</vt:lpstr>
      <vt:lpstr>Slide 5</vt:lpstr>
      <vt:lpstr>HR Insider: „Directorul de HR al României ar trebui concediat“:</vt:lpstr>
      <vt:lpstr>Jobul care ne sperie.  Cine frânează piaţa forţei de muncă?</vt:lpstr>
      <vt:lpstr>Calificarea propriilor angajaţi  aduce profit</vt:lpstr>
      <vt:lpstr>Nici subvențiile nu conving firmele să angajeze tineri fără experiență</vt:lpstr>
      <vt:lpstr>Sute de absolvenţi,  şomeri cu acte în regulă</vt:lpstr>
      <vt:lpstr>"Am prieteni cu facultate  care sunt someri"</vt:lpstr>
      <vt:lpstr>Vrei să muncești dar n-ai calificare?</vt:lpstr>
      <vt:lpstr>Loc de muncă garantat și facilități pentru cei care urmează școli de meserii înființate de companii</vt:lpstr>
      <vt:lpstr>50 de milioane de euro de la Ministerul Fondurilor Europene pentru dascăli:</vt:lpstr>
      <vt:lpstr>Ministrul Muncii german: Ne bucurăm de forţa de muncă românească:</vt:lpstr>
      <vt:lpstr>Slide 16</vt:lpstr>
      <vt:lpstr>Conlucrarea VET cu mediul de afaceri poate lupta împotriva șomajului în rândul tinerilor:</vt:lpstr>
      <vt:lpstr>Educație și formare profesională:  un drum spre excelență: </vt:lpstr>
      <vt:lpstr>Raportul Horizon îndeamnă școlile să răspundă provocării complexe reprezentate de abilitățile digitale:</vt:lpstr>
      <vt:lpstr>Ocuparea forței de muncă și situația socială: Buletinul trimestrial arată că redresarea este încă fragilă</vt:lpstr>
      <vt:lpstr>Vă mulţumim!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dc:creator>
  <cp:lastModifiedBy>Mari</cp:lastModifiedBy>
  <cp:revision>117</cp:revision>
  <dcterms:created xsi:type="dcterms:W3CDTF">2014-08-21T06:20:45Z</dcterms:created>
  <dcterms:modified xsi:type="dcterms:W3CDTF">2014-10-13T15:10:05Z</dcterms:modified>
</cp:coreProperties>
</file>